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Default Extension="wav" ContentType="audio/x-wav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256" r:id="rId2"/>
    <p:sldId id="283" r:id="rId3"/>
    <p:sldId id="258" r:id="rId4"/>
    <p:sldId id="257" r:id="rId5"/>
    <p:sldId id="259" r:id="rId6"/>
    <p:sldId id="260" r:id="rId7"/>
    <p:sldId id="284" r:id="rId8"/>
    <p:sldId id="263" r:id="rId9"/>
    <p:sldId id="264" r:id="rId10"/>
    <p:sldId id="261" r:id="rId11"/>
    <p:sldId id="265" r:id="rId12"/>
    <p:sldId id="268" r:id="rId13"/>
    <p:sldId id="269" r:id="rId14"/>
    <p:sldId id="270" r:id="rId15"/>
    <p:sldId id="266" r:id="rId16"/>
    <p:sldId id="267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2" r:id="rId28"/>
    <p:sldId id="285" r:id="rId29"/>
    <p:sldId id="286" r:id="rId30"/>
    <p:sldId id="281" r:id="rId3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924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4D8884-548E-4288-A02F-446DDED59D70}" type="datetimeFigureOut">
              <a:rPr lang="en-US" smtClean="0"/>
              <a:pPr/>
              <a:t>2/18/2015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CF5E64-5581-416D-8520-23ED58E77F64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CF5E64-5581-416D-8520-23ED58E77F64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CF5E64-5581-416D-8520-23ED58E77F64}" type="slidenum">
              <a:rPr lang="en-US" smtClean="0"/>
              <a:pPr/>
              <a:t>25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28B69-B0B1-442E-B5EC-5C7AB6AC4905}" type="datetimeFigureOut">
              <a:rPr lang="en-US" smtClean="0"/>
              <a:pPr/>
              <a:t>2/18/2015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BB73A6-7F56-44EA-9965-7672D2B4121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28B69-B0B1-442E-B5EC-5C7AB6AC4905}" type="datetimeFigureOut">
              <a:rPr lang="en-US" smtClean="0"/>
              <a:pPr/>
              <a:t>2/18/2015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BB73A6-7F56-44EA-9965-7672D2B4121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28B69-B0B1-442E-B5EC-5C7AB6AC4905}" type="datetimeFigureOut">
              <a:rPr lang="en-US" smtClean="0"/>
              <a:pPr/>
              <a:t>2/18/2015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BB73A6-7F56-44EA-9965-7672D2B4121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28B69-B0B1-442E-B5EC-5C7AB6AC4905}" type="datetimeFigureOut">
              <a:rPr lang="en-US" smtClean="0"/>
              <a:pPr/>
              <a:t>2/18/2015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BB73A6-7F56-44EA-9965-7672D2B4121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28B69-B0B1-442E-B5EC-5C7AB6AC4905}" type="datetimeFigureOut">
              <a:rPr lang="en-US" smtClean="0"/>
              <a:pPr/>
              <a:t>2/18/2015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BB73A6-7F56-44EA-9965-7672D2B4121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28B69-B0B1-442E-B5EC-5C7AB6AC4905}" type="datetimeFigureOut">
              <a:rPr lang="en-US" smtClean="0"/>
              <a:pPr/>
              <a:t>2/18/2015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BB73A6-7F56-44EA-9965-7672D2B4121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28B69-B0B1-442E-B5EC-5C7AB6AC4905}" type="datetimeFigureOut">
              <a:rPr lang="en-US" smtClean="0"/>
              <a:pPr/>
              <a:t>2/18/2015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BB73A6-7F56-44EA-9965-7672D2B4121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28B69-B0B1-442E-B5EC-5C7AB6AC4905}" type="datetimeFigureOut">
              <a:rPr lang="en-US" smtClean="0"/>
              <a:pPr/>
              <a:t>2/18/2015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BB73A6-7F56-44EA-9965-7672D2B4121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28B69-B0B1-442E-B5EC-5C7AB6AC4905}" type="datetimeFigureOut">
              <a:rPr lang="en-US" smtClean="0"/>
              <a:pPr/>
              <a:t>2/18/2015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BB73A6-7F56-44EA-9965-7672D2B4121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28B69-B0B1-442E-B5EC-5C7AB6AC4905}" type="datetimeFigureOut">
              <a:rPr lang="en-US" smtClean="0"/>
              <a:pPr/>
              <a:t>2/18/2015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BB73A6-7F56-44EA-9965-7672D2B4121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28B69-B0B1-442E-B5EC-5C7AB6AC4905}" type="datetimeFigureOut">
              <a:rPr lang="en-US" smtClean="0"/>
              <a:pPr/>
              <a:t>2/18/2015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BB73A6-7F56-44EA-9965-7672D2B4121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E28B69-B0B1-442E-B5EC-5C7AB6AC4905}" type="datetimeFigureOut">
              <a:rPr lang="en-US" smtClean="0"/>
              <a:pPr/>
              <a:t>2/18/2015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BB73A6-7F56-44EA-9965-7672D2B4121C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4.png"/><Relationship Id="rId2" Type="http://schemas.openxmlformats.org/officeDocument/2006/relationships/audio" Target="../media/media5.wav"/><Relationship Id="rId1" Type="http://schemas.openxmlformats.org/officeDocument/2006/relationships/audio" Target="../media/media4.wav"/><Relationship Id="rId6" Type="http://schemas.openxmlformats.org/officeDocument/2006/relationships/image" Target="../media/image23.png"/><Relationship Id="rId11" Type="http://schemas.microsoft.com/office/2007/relationships/media" Target="../media/media5.wav"/><Relationship Id="rId5" Type="http://schemas.openxmlformats.org/officeDocument/2006/relationships/image" Target="../media/image22.png"/><Relationship Id="rId10" Type="http://schemas.openxmlformats.org/officeDocument/2006/relationships/image" Target="../media/image26.png"/><Relationship Id="rId4" Type="http://schemas.openxmlformats.org/officeDocument/2006/relationships/image" Target="../media/image21.png"/><Relationship Id="rId9" Type="http://schemas.microsoft.com/office/2007/relationships/media" Target="../media/media4.wav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2.xml"/><Relationship Id="rId1" Type="http://schemas.openxmlformats.org/officeDocument/2006/relationships/video" Target="file:///C:\Users\Gagan\Dropbox\2015\Week_1\songsparrow.wmv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85800"/>
            <a:ext cx="7772400" cy="1470025"/>
          </a:xfrm>
        </p:spPr>
        <p:txBody>
          <a:bodyPr/>
          <a:lstStyle/>
          <a:p>
            <a:r>
              <a:rPr lang="en-US" dirty="0" err="1" smtClean="0"/>
              <a:t>Neurophysics</a:t>
            </a:r>
            <a:r>
              <a:rPr lang="en-US" dirty="0" smtClean="0"/>
              <a:t> 2015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47800" y="2590800"/>
            <a:ext cx="6400800" cy="175260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Lecture I</a:t>
            </a:r>
          </a:p>
          <a:p>
            <a:r>
              <a:rPr lang="en-US" dirty="0" smtClean="0"/>
              <a:t>(Learned) Goal Directed Behavior: Experiments and Theory </a:t>
            </a:r>
            <a:r>
              <a:rPr lang="en-US" dirty="0" err="1" smtClean="0"/>
              <a:t>w.r.t</a:t>
            </a:r>
            <a:r>
              <a:rPr lang="en-US" dirty="0" smtClean="0"/>
              <a:t> songbird vocal learning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What can songbirds tell us about motor control? 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Birdsong is a learned behavior just like human speech (</a:t>
            </a:r>
            <a:r>
              <a:rPr lang="en-US" dirty="0" err="1" smtClean="0"/>
              <a:t>Doupe</a:t>
            </a:r>
            <a:r>
              <a:rPr lang="en-US" dirty="0" smtClean="0"/>
              <a:t> &amp; </a:t>
            </a:r>
            <a:r>
              <a:rPr lang="en-US" dirty="0" err="1" smtClean="0"/>
              <a:t>Kuhl</a:t>
            </a:r>
            <a:r>
              <a:rPr lang="en-US" dirty="0" smtClean="0"/>
              <a:t> 1999)</a:t>
            </a:r>
          </a:p>
          <a:p>
            <a:pPr lvl="1"/>
            <a:r>
              <a:rPr lang="en-US" dirty="0" smtClean="0"/>
              <a:t>Similar developmental timeline</a:t>
            </a:r>
          </a:p>
          <a:p>
            <a:pPr lvl="1"/>
            <a:r>
              <a:rPr lang="en-US" dirty="0" smtClean="0"/>
              <a:t>Similarities in speech related brain structures involved in processing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r>
              <a:rPr lang="en-US" dirty="0" smtClean="0"/>
              <a:t>Learning how to sing </a:t>
            </a:r>
            <a:r>
              <a:rPr lang="en-US" i="1" dirty="0" smtClean="0"/>
              <a:t>requires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An intact hearing apparatus (</a:t>
            </a:r>
            <a:r>
              <a:rPr lang="en-US" dirty="0" err="1" smtClean="0"/>
              <a:t>Konishi</a:t>
            </a:r>
            <a:r>
              <a:rPr lang="en-US" dirty="0" smtClean="0"/>
              <a:t> 1963) indicating a </a:t>
            </a:r>
            <a:r>
              <a:rPr lang="en-US" i="1" dirty="0" smtClean="0"/>
              <a:t>need</a:t>
            </a:r>
            <a:r>
              <a:rPr lang="en-US" dirty="0" smtClean="0"/>
              <a:t> for sensory feedback</a:t>
            </a:r>
          </a:p>
          <a:p>
            <a:pPr lvl="1"/>
            <a:r>
              <a:rPr lang="en-US" dirty="0" smtClean="0"/>
              <a:t>A “tutor”  an adult male bird (usually father) whose song is used as a model to be copied. This is the </a:t>
            </a:r>
            <a:r>
              <a:rPr lang="en-US" i="1" dirty="0" smtClean="0"/>
              <a:t>desired </a:t>
            </a:r>
            <a:r>
              <a:rPr lang="en-US" dirty="0" smtClean="0"/>
              <a:t>state of sensory feedback (Catchpole and Slater 1995).</a:t>
            </a:r>
          </a:p>
          <a:p>
            <a:pPr lvl="1"/>
            <a:endParaRPr lang="en-US" dirty="0"/>
          </a:p>
          <a:p>
            <a:pPr lvl="1">
              <a:buNone/>
            </a:pPr>
            <a:r>
              <a:rPr lang="en-US" dirty="0" smtClean="0"/>
              <a:t> </a:t>
            </a:r>
          </a:p>
          <a:p>
            <a:pPr lvl="1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“Learning through practice: trial and error”</a:t>
            </a:r>
            <a:endParaRPr lang="en-US" sz="3200" dirty="0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71800" y="1066800"/>
            <a:ext cx="5646645" cy="4886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8" name="Picture 4" descr="C:\Users\songbird\Downloads\Australian_zebra_finch_Chestnut-eared_Finch_(Taeniopygia_castanotis)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9600" y="2971800"/>
            <a:ext cx="2438400" cy="1951038"/>
          </a:xfrm>
          <a:prstGeom prst="rect">
            <a:avLst/>
          </a:prstGeom>
          <a:noFill/>
        </p:spPr>
      </p:pic>
      <p:pic>
        <p:nvPicPr>
          <p:cNvPr id="7" name="Picture 3" descr="C:\Users\songbird\Desktop\Taeniopygia_guttata_-_front_view_-_dundee_wildlife_park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981200" y="838200"/>
            <a:ext cx="903847" cy="1524000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1676400" y="5181600"/>
            <a:ext cx="1300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Isolate song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Which mechanisms aid learning?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57400"/>
            <a:ext cx="8229600" cy="4525963"/>
          </a:xfrm>
        </p:spPr>
        <p:txBody>
          <a:bodyPr>
            <a:normAutofit/>
          </a:bodyPr>
          <a:lstStyle/>
          <a:p>
            <a:pPr marL="514350" indent="-514350" algn="ctr">
              <a:buNone/>
            </a:pPr>
            <a:r>
              <a:rPr lang="en-US" sz="2800" dirty="0" smtClean="0"/>
              <a:t>1.Prediction error</a:t>
            </a:r>
          </a:p>
          <a:p>
            <a:pPr marL="514350" indent="-514350" algn="ctr">
              <a:buAutoNum type="arabicPeriod"/>
            </a:pPr>
            <a:endParaRPr lang="en-US" sz="2800" dirty="0" smtClean="0"/>
          </a:p>
          <a:p>
            <a:pPr algn="ctr">
              <a:buNone/>
            </a:pPr>
            <a:r>
              <a:rPr lang="en-US" sz="2800" dirty="0" smtClean="0"/>
              <a:t>2. Performance error</a:t>
            </a:r>
          </a:p>
          <a:p>
            <a:pPr algn="ctr">
              <a:buNone/>
            </a:pPr>
            <a:endParaRPr lang="en-US" sz="2800" dirty="0" smtClean="0"/>
          </a:p>
          <a:p>
            <a:pPr algn="ctr">
              <a:buNone/>
            </a:pPr>
            <a:r>
              <a:rPr lang="en-US" sz="2800" dirty="0" smtClean="0"/>
              <a:t>3. Reinforcement signals </a:t>
            </a:r>
          </a:p>
          <a:p>
            <a:pPr algn="ctr">
              <a:buNone/>
            </a:pPr>
            <a:endParaRPr lang="en-US" sz="2800" dirty="0" smtClean="0"/>
          </a:p>
          <a:p>
            <a:pPr algn="ctr">
              <a:buNone/>
            </a:pPr>
            <a:r>
              <a:rPr lang="en-US" sz="2800" dirty="0" smtClean="0"/>
              <a:t>4. Inverse Models </a:t>
            </a:r>
            <a:endParaRPr 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1. </a:t>
            </a:r>
            <a:r>
              <a:rPr lang="en-US" sz="3200" dirty="0" smtClean="0">
                <a:solidFill>
                  <a:srgbClr val="FF0000"/>
                </a:solidFill>
              </a:rPr>
              <a:t>Prediction error</a:t>
            </a:r>
            <a:endParaRPr lang="en-US" sz="3200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066800"/>
            <a:ext cx="8229600" cy="4525963"/>
          </a:xfrm>
        </p:spPr>
        <p:txBody>
          <a:bodyPr>
            <a:normAutofit/>
          </a:bodyPr>
          <a:lstStyle/>
          <a:p>
            <a:r>
              <a:rPr lang="en-US" sz="1800" dirty="0" smtClean="0"/>
              <a:t>Main reason:  Our brain doesn’t know what its muscles do from birth, therefore it must construct models of those muscles to approximate their effects.</a:t>
            </a:r>
          </a:p>
          <a:p>
            <a:r>
              <a:rPr lang="en-US" sz="1800" dirty="0" smtClean="0"/>
              <a:t>Old idea: “Re-</a:t>
            </a:r>
            <a:r>
              <a:rPr lang="en-US" sz="1800" dirty="0" err="1" smtClean="0"/>
              <a:t>afference</a:t>
            </a:r>
            <a:r>
              <a:rPr lang="en-US" sz="1800" dirty="0" smtClean="0"/>
              <a:t> principle” Hermann Von Helmholtz  (EYE BALL EXPERIMENT, tickling, </a:t>
            </a:r>
            <a:r>
              <a:rPr lang="en-US" sz="1800" dirty="0" err="1" smtClean="0"/>
              <a:t>Mormyrid</a:t>
            </a:r>
            <a:r>
              <a:rPr lang="en-US" sz="1800" dirty="0" smtClean="0"/>
              <a:t> electric fish etc.) </a:t>
            </a:r>
            <a:endParaRPr lang="en-US" sz="1800" dirty="0"/>
          </a:p>
        </p:txBody>
      </p:sp>
      <p:pic>
        <p:nvPicPr>
          <p:cNvPr id="7170" name="Picture 2" descr="C:\Users\songbird\Desktop\Corollary_Discharge_vs_Efference_Copy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33600" y="2514600"/>
            <a:ext cx="5105400" cy="2220499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762000" y="4953000"/>
            <a:ext cx="769620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/>
              <a:t>Compare a produced song (sensory space)  y  to a predicted sensation y</a:t>
            </a:r>
            <a:r>
              <a:rPr lang="en-US" sz="2000" baseline="30000" dirty="0" smtClean="0"/>
              <a:t>~</a:t>
            </a:r>
            <a:endParaRPr lang="en-US" sz="2000" dirty="0" smtClean="0"/>
          </a:p>
          <a:p>
            <a:endParaRPr lang="en-US" sz="2000" dirty="0" smtClean="0"/>
          </a:p>
          <a:p>
            <a:r>
              <a:rPr lang="en-US" sz="2000" dirty="0" smtClean="0"/>
              <a:t>	 	Error =  y  -  y</a:t>
            </a:r>
            <a:r>
              <a:rPr lang="en-US" sz="2000" baseline="30000" dirty="0" smtClean="0"/>
              <a:t>~</a:t>
            </a:r>
            <a:endParaRPr lang="en-US" sz="2000" dirty="0" smtClean="0"/>
          </a:p>
          <a:p>
            <a:endParaRPr lang="en-US" sz="2000" dirty="0" smtClean="0"/>
          </a:p>
          <a:p>
            <a:r>
              <a:rPr lang="en-US" sz="2000" dirty="0" smtClean="0"/>
              <a:t>	</a:t>
            </a:r>
            <a:endParaRPr lang="en-US" sz="2000" dirty="0"/>
          </a:p>
        </p:txBody>
      </p:sp>
      <p:pic>
        <p:nvPicPr>
          <p:cNvPr id="7171" name="Picture 3" descr="C:\Users\songbird\Desktop\helmholtz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" y="2362200"/>
            <a:ext cx="1531852" cy="204145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sz="2800" dirty="0" smtClean="0"/>
              <a:t>Motor adaptation experiments</a:t>
            </a:r>
            <a:endParaRPr lang="en-US" sz="2800" dirty="0"/>
          </a:p>
        </p:txBody>
      </p:sp>
      <p:grpSp>
        <p:nvGrpSpPr>
          <p:cNvPr id="7" name="Group 6"/>
          <p:cNvGrpSpPr/>
          <p:nvPr/>
        </p:nvGrpSpPr>
        <p:grpSpPr>
          <a:xfrm>
            <a:off x="4343400" y="3733800"/>
            <a:ext cx="4638675" cy="2514600"/>
            <a:chOff x="2971800" y="3581400"/>
            <a:chExt cx="4638675" cy="2514600"/>
          </a:xfrm>
        </p:grpSpPr>
        <p:pic>
          <p:nvPicPr>
            <p:cNvPr id="8194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971800" y="3581400"/>
              <a:ext cx="2524125" cy="2514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195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715000" y="3581400"/>
              <a:ext cx="1895475" cy="2466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3400" y="1219200"/>
            <a:ext cx="2533955" cy="2584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4800600" y="2971800"/>
            <a:ext cx="39272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Correcting biased pitch of song syllables</a:t>
            </a:r>
          </a:p>
          <a:p>
            <a:r>
              <a:rPr lang="en-US" dirty="0" smtClean="0"/>
              <a:t>Sober and </a:t>
            </a:r>
            <a:r>
              <a:rPr lang="en-US" dirty="0" err="1" smtClean="0"/>
              <a:t>Brainard</a:t>
            </a:r>
            <a:r>
              <a:rPr lang="en-US" dirty="0" smtClean="0"/>
              <a:t> 2012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81000" y="4038600"/>
            <a:ext cx="35203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Correcting biased reach trajectories</a:t>
            </a:r>
          </a:p>
          <a:p>
            <a:r>
              <a:rPr lang="en-US" dirty="0" err="1" smtClean="0"/>
              <a:t>Shadmehr</a:t>
            </a:r>
            <a:r>
              <a:rPr lang="en-US" dirty="0" smtClean="0"/>
              <a:t> and </a:t>
            </a:r>
            <a:r>
              <a:rPr lang="en-US" dirty="0" err="1" smtClean="0"/>
              <a:t>Mussa-Ivaldi</a:t>
            </a:r>
            <a:r>
              <a:rPr lang="en-US" dirty="0" smtClean="0"/>
              <a:t> 1994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Which mechanisms aid learning? </a:t>
            </a:r>
            <a:br>
              <a:rPr lang="en-US" sz="3200" dirty="0" smtClean="0"/>
            </a:br>
            <a:r>
              <a:rPr lang="en-US" sz="3200" dirty="0" smtClean="0"/>
              <a:t>2.  </a:t>
            </a:r>
            <a:r>
              <a:rPr lang="en-US" sz="3200" dirty="0" smtClean="0">
                <a:solidFill>
                  <a:srgbClr val="FF0000"/>
                </a:solidFill>
              </a:rPr>
              <a:t>Performance error</a:t>
            </a:r>
            <a:endParaRPr lang="en-US" sz="3200" dirty="0">
              <a:solidFill>
                <a:srgbClr val="FF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219200" y="2286000"/>
            <a:ext cx="73914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Compare a produced song   y  to a  desired song model  y* (memory of tutor song)</a:t>
            </a:r>
          </a:p>
          <a:p>
            <a:endParaRPr lang="en-US" sz="3200" dirty="0"/>
          </a:p>
          <a:p>
            <a:r>
              <a:rPr lang="en-US" sz="3200" dirty="0" smtClean="0"/>
              <a:t>	 	Error =  y* -  y</a:t>
            </a:r>
          </a:p>
          <a:p>
            <a:endParaRPr lang="en-US" sz="3200" dirty="0"/>
          </a:p>
          <a:p>
            <a:r>
              <a:rPr lang="en-US" sz="3200" dirty="0" smtClean="0"/>
              <a:t>	u(t+1) = </a:t>
            </a:r>
            <a:r>
              <a:rPr lang="el-GR" sz="3200" dirty="0" smtClean="0"/>
              <a:t>α</a:t>
            </a:r>
            <a:r>
              <a:rPr lang="en-US" sz="3200" dirty="0" smtClean="0"/>
              <a:t>*u(t)  +  gain*Error</a:t>
            </a:r>
            <a:endParaRPr lang="en-US" sz="3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152400"/>
            <a:ext cx="8880732" cy="5976664"/>
            <a:chOff x="1631505" y="548681"/>
            <a:chExt cx="8880732" cy="5976664"/>
          </a:xfrm>
        </p:grpSpPr>
        <p:sp>
          <p:nvSpPr>
            <p:cNvPr id="5" name="Text Box 2680"/>
            <p:cNvSpPr txBox="1">
              <a:spLocks noChangeArrowheads="1"/>
            </p:cNvSpPr>
            <p:nvPr/>
          </p:nvSpPr>
          <p:spPr bwMode="auto">
            <a:xfrm>
              <a:off x="3432276" y="548681"/>
              <a:ext cx="880562" cy="5847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3200" b="1" dirty="0">
                  <a:solidFill>
                    <a:srgbClr val="000099"/>
                  </a:solidFill>
                </a:rPr>
                <a:t>ABC</a:t>
              </a:r>
            </a:p>
          </p:txBody>
        </p:sp>
        <p:pic>
          <p:nvPicPr>
            <p:cNvPr id="6" name="Picture 2691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 l="17659" t="18027" r="25264" b="47978"/>
            <a:stretch>
              <a:fillRect/>
            </a:stretch>
          </p:blipFill>
          <p:spPr bwMode="auto">
            <a:xfrm>
              <a:off x="7662425" y="1919008"/>
              <a:ext cx="1609152" cy="1582000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57150" algn="ctr">
                  <a:solidFill>
                    <a:schemeClr val="bg2"/>
                  </a:solidFill>
                  <a:miter lim="800000"/>
                  <a:headEnd/>
                  <a:tailEnd type="none" w="lg" len="lg"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" name="Picture 2692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 l="17671" t="18034" r="25264" b="47986"/>
            <a:stretch>
              <a:fillRect/>
            </a:stretch>
          </p:blipFill>
          <p:spPr bwMode="auto">
            <a:xfrm>
              <a:off x="4790802" y="1901365"/>
              <a:ext cx="1629733" cy="16010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57150" algn="ctr">
                  <a:solidFill>
                    <a:schemeClr val="bg2"/>
                  </a:solidFill>
                  <a:miter lim="800000"/>
                  <a:headEnd/>
                  <a:tailEnd type="none" w="lg" len="lg"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" name="Picture 2693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 l="23390" t="18530" r="21724" b="48465"/>
            <a:stretch>
              <a:fillRect/>
            </a:stretch>
          </p:blipFill>
          <p:spPr bwMode="auto">
            <a:xfrm>
              <a:off x="2099862" y="1810931"/>
              <a:ext cx="1593558" cy="15799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57150" algn="ctr">
                  <a:solidFill>
                    <a:schemeClr val="bg2"/>
                  </a:solidFill>
                  <a:miter lim="800000"/>
                  <a:headEnd/>
                  <a:tailEnd type="none" w="lg" len="lg"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9" name="Line 2694"/>
            <p:cNvSpPr>
              <a:spLocks noChangeShapeType="1"/>
            </p:cNvSpPr>
            <p:nvPr/>
          </p:nvSpPr>
          <p:spPr bwMode="auto">
            <a:xfrm>
              <a:off x="6984402" y="2780928"/>
              <a:ext cx="695774" cy="948"/>
            </a:xfrm>
            <a:prstGeom prst="line">
              <a:avLst/>
            </a:prstGeom>
            <a:noFill/>
            <a:ln w="127000">
              <a:solidFill>
                <a:schemeClr val="bg1">
                  <a:lumMod val="65000"/>
                </a:schemeClr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>
              <a:spAutoFit/>
            </a:bodyPr>
            <a:lstStyle/>
            <a:p>
              <a:endParaRPr lang="en-US"/>
            </a:p>
          </p:txBody>
        </p:sp>
        <p:sp>
          <p:nvSpPr>
            <p:cNvPr id="10" name="Line 2857"/>
            <p:cNvSpPr>
              <a:spLocks noChangeShapeType="1"/>
            </p:cNvSpPr>
            <p:nvPr/>
          </p:nvSpPr>
          <p:spPr bwMode="auto">
            <a:xfrm>
              <a:off x="4073775" y="2789460"/>
              <a:ext cx="695774" cy="948"/>
            </a:xfrm>
            <a:prstGeom prst="line">
              <a:avLst/>
            </a:prstGeom>
            <a:noFill/>
            <a:ln w="127000">
              <a:solidFill>
                <a:schemeClr val="bg1">
                  <a:lumMod val="65000"/>
                </a:schemeClr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>
              <a:spAutoFit/>
            </a:bodyPr>
            <a:lstStyle/>
            <a:p>
              <a:endParaRPr lang="en-US"/>
            </a:p>
          </p:txBody>
        </p:sp>
        <p:grpSp>
          <p:nvGrpSpPr>
            <p:cNvPr id="11" name="Group 41"/>
            <p:cNvGrpSpPr/>
            <p:nvPr/>
          </p:nvGrpSpPr>
          <p:grpSpPr>
            <a:xfrm>
              <a:off x="1631505" y="4264059"/>
              <a:ext cx="4901657" cy="2261284"/>
              <a:chOff x="107504" y="4264059"/>
              <a:chExt cx="4901657" cy="2261284"/>
            </a:xfrm>
          </p:grpSpPr>
          <p:sp>
            <p:nvSpPr>
              <p:cNvPr id="33" name="Text Box 2856"/>
              <p:cNvSpPr txBox="1">
                <a:spLocks noChangeArrowheads="1"/>
              </p:cNvSpPr>
              <p:nvPr/>
            </p:nvSpPr>
            <p:spPr bwMode="auto">
              <a:xfrm rot="10800000">
                <a:off x="4003577" y="4891656"/>
                <a:ext cx="461665" cy="61811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175" algn="ctr">
                    <a:solidFill>
                      <a:srgbClr val="969696"/>
                    </a:solidFill>
                    <a:miter lim="800000"/>
                    <a:headEnd/>
                    <a:tailEnd type="none" w="lg" len="lg"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>
                <a:spAutoFit/>
              </a:bodyPr>
              <a:lstStyle>
                <a:lvl1pPr defTabSz="4806950">
                  <a:spcBef>
                    <a:spcPct val="0"/>
                  </a:spcBef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defTabSz="4806950">
                  <a:spcBef>
                    <a:spcPct val="0"/>
                  </a:spcBef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defTabSz="4806950">
                  <a:spcBef>
                    <a:spcPct val="0"/>
                  </a:spcBef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defTabSz="4806950">
                  <a:spcBef>
                    <a:spcPct val="0"/>
                  </a:spcBef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defTabSz="4806950">
                  <a:spcBef>
                    <a:spcPct val="0"/>
                  </a:spcBef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defTabSz="480695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defTabSz="480695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defTabSz="480695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defTabSz="480695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dirty="0"/>
                  <a:t>2kHz</a:t>
                </a:r>
              </a:p>
            </p:txBody>
          </p:sp>
          <p:sp>
            <p:nvSpPr>
              <p:cNvPr id="34" name="Text Box 2828"/>
              <p:cNvSpPr txBox="1">
                <a:spLocks noChangeArrowheads="1"/>
              </p:cNvSpPr>
              <p:nvPr/>
            </p:nvSpPr>
            <p:spPr bwMode="auto">
              <a:xfrm rot="16200000">
                <a:off x="1754609" y="4311945"/>
                <a:ext cx="677108" cy="37496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8100" algn="ctr">
                    <a:solidFill>
                      <a:schemeClr val="bg2"/>
                    </a:solidFill>
                    <a:miter lim="800000"/>
                    <a:headEnd/>
                    <a:tailEnd type="none" w="lg" len="lg"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>
                <a:spAutoFit/>
              </a:bodyPr>
              <a:lstStyle>
                <a:lvl1pPr defTabSz="4806950">
                  <a:spcBef>
                    <a:spcPct val="0"/>
                  </a:spcBef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defTabSz="4806950">
                  <a:spcBef>
                    <a:spcPct val="0"/>
                  </a:spcBef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defTabSz="4806950">
                  <a:spcBef>
                    <a:spcPct val="0"/>
                  </a:spcBef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defTabSz="4806950">
                  <a:spcBef>
                    <a:spcPct val="0"/>
                  </a:spcBef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defTabSz="4806950">
                  <a:spcBef>
                    <a:spcPct val="0"/>
                  </a:spcBef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defTabSz="480695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defTabSz="480695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defTabSz="480695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defTabSz="480695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sz="3200" b="1" dirty="0"/>
                  <a:t> </a:t>
                </a:r>
                <a:r>
                  <a:rPr lang="en-US" sz="3200" b="1" dirty="0">
                    <a:solidFill>
                      <a:srgbClr val="0000FF"/>
                    </a:solidFill>
                  </a:rPr>
                  <a:t>A </a:t>
                </a:r>
                <a:r>
                  <a:rPr lang="en-US" sz="3200" b="1" dirty="0"/>
                  <a:t> B   </a:t>
                </a:r>
                <a:r>
                  <a:rPr lang="en-US" sz="3200" b="1" dirty="0">
                    <a:solidFill>
                      <a:srgbClr val="0000FF"/>
                    </a:solidFill>
                  </a:rPr>
                  <a:t>C</a:t>
                </a:r>
                <a:r>
                  <a:rPr lang="en-US" sz="3200" b="1" dirty="0"/>
                  <a:t>     </a:t>
                </a:r>
                <a:r>
                  <a:rPr lang="en-US" sz="3200" b="1" dirty="0">
                    <a:solidFill>
                      <a:srgbClr val="0000FF"/>
                    </a:solidFill>
                  </a:rPr>
                  <a:t>A</a:t>
                </a:r>
                <a:r>
                  <a:rPr lang="en-US" sz="3200" b="1" dirty="0"/>
                  <a:t>  B   </a:t>
                </a:r>
                <a:r>
                  <a:rPr lang="en-US" sz="3200" b="1" dirty="0">
                    <a:solidFill>
                      <a:srgbClr val="0000FF"/>
                    </a:solidFill>
                  </a:rPr>
                  <a:t>C</a:t>
                </a:r>
                <a:r>
                  <a:rPr lang="en-US" sz="3200" b="1" dirty="0"/>
                  <a:t>  </a:t>
                </a:r>
              </a:p>
            </p:txBody>
          </p:sp>
          <p:pic>
            <p:nvPicPr>
              <p:cNvPr id="35" name="Picture 2841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 l="3532" r="4277" b="15237"/>
              <a:stretch>
                <a:fillRect/>
              </a:stretch>
            </p:blipFill>
            <p:spPr bwMode="auto">
              <a:xfrm>
                <a:off x="299019" y="4674855"/>
                <a:ext cx="3709338" cy="116704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175" algn="ctr">
                    <a:solidFill>
                      <a:srgbClr val="969696"/>
                    </a:solidFill>
                    <a:miter lim="800000"/>
                    <a:headEnd/>
                    <a:tailEnd type="none" w="lg" len="lg"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36" name="Text Box 2842"/>
              <p:cNvSpPr txBox="1">
                <a:spLocks noChangeArrowheads="1"/>
              </p:cNvSpPr>
              <p:nvPr/>
            </p:nvSpPr>
            <p:spPr bwMode="auto">
              <a:xfrm rot="10800000">
                <a:off x="107504" y="4312990"/>
                <a:ext cx="990845" cy="3693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175" algn="ctr">
                    <a:solidFill>
                      <a:srgbClr val="969696"/>
                    </a:solidFill>
                    <a:miter lim="800000"/>
                    <a:headEnd/>
                    <a:tailEnd type="none" w="lg" len="lg"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rot="10800000" wrap="square">
                <a:spAutoFit/>
              </a:bodyPr>
              <a:lstStyle>
                <a:lvl1pPr defTabSz="4806950">
                  <a:spcBef>
                    <a:spcPct val="0"/>
                  </a:spcBef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defTabSz="4806950">
                  <a:spcBef>
                    <a:spcPct val="0"/>
                  </a:spcBef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defTabSz="4806950">
                  <a:spcBef>
                    <a:spcPct val="0"/>
                  </a:spcBef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defTabSz="4806950">
                  <a:spcBef>
                    <a:spcPct val="0"/>
                  </a:spcBef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defTabSz="4806950">
                  <a:spcBef>
                    <a:spcPct val="0"/>
                  </a:spcBef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defTabSz="480695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defTabSz="480695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defTabSz="480695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defTabSz="480695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b="1" dirty="0"/>
                  <a:t>1170Hz</a:t>
                </a:r>
              </a:p>
            </p:txBody>
          </p:sp>
          <p:sp>
            <p:nvSpPr>
              <p:cNvPr id="37" name="Text Box 2843"/>
              <p:cNvSpPr txBox="1">
                <a:spLocks noChangeArrowheads="1"/>
              </p:cNvSpPr>
              <p:nvPr/>
            </p:nvSpPr>
            <p:spPr bwMode="auto">
              <a:xfrm rot="10800000">
                <a:off x="1209720" y="4264059"/>
                <a:ext cx="1058024" cy="3693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175" algn="ctr">
                    <a:solidFill>
                      <a:srgbClr val="969696"/>
                    </a:solidFill>
                    <a:miter lim="800000"/>
                    <a:headEnd/>
                    <a:tailEnd type="none" w="lg" len="lg"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rot="10800000" wrap="square">
                <a:spAutoFit/>
              </a:bodyPr>
              <a:lstStyle>
                <a:lvl1pPr defTabSz="4806950">
                  <a:spcBef>
                    <a:spcPct val="0"/>
                  </a:spcBef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defTabSz="4806950">
                  <a:spcBef>
                    <a:spcPct val="0"/>
                  </a:spcBef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defTabSz="4806950">
                  <a:spcBef>
                    <a:spcPct val="0"/>
                  </a:spcBef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defTabSz="4806950">
                  <a:spcBef>
                    <a:spcPct val="0"/>
                  </a:spcBef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defTabSz="4806950">
                  <a:spcBef>
                    <a:spcPct val="0"/>
                  </a:spcBef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defTabSz="480695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defTabSz="480695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defTabSz="480695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defTabSz="480695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:r>
                  <a:rPr lang="en-US" b="1" dirty="0"/>
                  <a:t>680Hz</a:t>
                </a:r>
              </a:p>
            </p:txBody>
          </p:sp>
          <p:sp>
            <p:nvSpPr>
              <p:cNvPr id="38" name="Line 2849"/>
              <p:cNvSpPr>
                <a:spLocks noChangeShapeType="1"/>
              </p:cNvSpPr>
              <p:nvPr/>
            </p:nvSpPr>
            <p:spPr bwMode="auto">
              <a:xfrm>
                <a:off x="4545436" y="5408848"/>
                <a:ext cx="386604" cy="1123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lg" len="lg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39" name="Line 2850"/>
              <p:cNvSpPr>
                <a:spLocks noChangeShapeType="1"/>
              </p:cNvSpPr>
              <p:nvPr/>
            </p:nvSpPr>
            <p:spPr bwMode="auto">
              <a:xfrm flipH="1" flipV="1">
                <a:off x="4541683" y="4954376"/>
                <a:ext cx="0" cy="458961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lg" len="lg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0" name="Rectangle 2851"/>
              <p:cNvSpPr>
                <a:spLocks noChangeArrowheads="1"/>
              </p:cNvSpPr>
              <p:nvPr/>
            </p:nvSpPr>
            <p:spPr bwMode="auto">
              <a:xfrm>
                <a:off x="1627741" y="5816190"/>
                <a:ext cx="461665" cy="102117"/>
              </a:xfrm>
              <a:prstGeom prst="rect">
                <a:avLst/>
              </a:prstGeom>
              <a:solidFill>
                <a:srgbClr val="808080"/>
              </a:solidFill>
              <a:ln w="3175" algn="ctr">
                <a:solidFill>
                  <a:srgbClr val="808080"/>
                </a:solidFill>
                <a:miter lim="800000"/>
                <a:headEnd/>
                <a:tailEnd type="none" w="lg" len="lg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1" name="Text Box 2853"/>
              <p:cNvSpPr txBox="1">
                <a:spLocks noChangeArrowheads="1"/>
              </p:cNvSpPr>
              <p:nvPr/>
            </p:nvSpPr>
            <p:spPr bwMode="auto">
              <a:xfrm>
                <a:off x="793543" y="6271785"/>
                <a:ext cx="461665" cy="923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175" algn="ctr">
                    <a:solidFill>
                      <a:srgbClr val="969696"/>
                    </a:solidFill>
                    <a:miter lim="800000"/>
                    <a:headEnd/>
                    <a:tailEnd type="none" w="lg" len="lg"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>
                <a:spAutoFit/>
              </a:bodyPr>
              <a:lstStyle>
                <a:lvl1pPr defTabSz="4806950">
                  <a:spcBef>
                    <a:spcPct val="0"/>
                  </a:spcBef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defTabSz="4806950">
                  <a:spcBef>
                    <a:spcPct val="0"/>
                  </a:spcBef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defTabSz="4806950">
                  <a:spcBef>
                    <a:spcPct val="0"/>
                  </a:spcBef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defTabSz="4806950">
                  <a:spcBef>
                    <a:spcPct val="0"/>
                  </a:spcBef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defTabSz="4806950">
                  <a:spcBef>
                    <a:spcPct val="0"/>
                  </a:spcBef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defTabSz="480695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defTabSz="480695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defTabSz="480695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defTabSz="480695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endParaRPr lang="en-US"/>
              </a:p>
            </p:txBody>
          </p:sp>
          <p:sp>
            <p:nvSpPr>
              <p:cNvPr id="42" name="Rectangle 2854"/>
              <p:cNvSpPr>
                <a:spLocks noChangeArrowheads="1"/>
              </p:cNvSpPr>
              <p:nvPr/>
            </p:nvSpPr>
            <p:spPr bwMode="auto">
              <a:xfrm>
                <a:off x="1913472" y="5816190"/>
                <a:ext cx="461665" cy="70696"/>
              </a:xfrm>
              <a:prstGeom prst="rect">
                <a:avLst/>
              </a:prstGeom>
              <a:solidFill>
                <a:srgbClr val="808080"/>
              </a:solidFill>
              <a:ln w="3175" algn="ctr">
                <a:solidFill>
                  <a:srgbClr val="808080"/>
                </a:solidFill>
                <a:miter lim="800000"/>
                <a:headEnd/>
                <a:tailEnd type="none" w="lg" len="lg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3" name="Text Box 2855"/>
              <p:cNvSpPr txBox="1">
                <a:spLocks noChangeArrowheads="1"/>
              </p:cNvSpPr>
              <p:nvPr/>
            </p:nvSpPr>
            <p:spPr bwMode="auto">
              <a:xfrm rot="16200000">
                <a:off x="4385913" y="5180830"/>
                <a:ext cx="461665" cy="7848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175" algn="ctr">
                    <a:solidFill>
                      <a:srgbClr val="969696"/>
                    </a:solidFill>
                    <a:miter lim="800000"/>
                    <a:headEnd/>
                    <a:tailEnd type="none" w="lg" len="lg"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>
                <a:spAutoFit/>
              </a:bodyPr>
              <a:lstStyle>
                <a:lvl1pPr defTabSz="4806950">
                  <a:spcBef>
                    <a:spcPct val="0"/>
                  </a:spcBef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defTabSz="4806950">
                  <a:spcBef>
                    <a:spcPct val="0"/>
                  </a:spcBef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defTabSz="4806950">
                  <a:spcBef>
                    <a:spcPct val="0"/>
                  </a:spcBef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defTabSz="4806950">
                  <a:spcBef>
                    <a:spcPct val="0"/>
                  </a:spcBef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defTabSz="4806950">
                  <a:spcBef>
                    <a:spcPct val="0"/>
                  </a:spcBef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defTabSz="480695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defTabSz="480695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defTabSz="480695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defTabSz="480695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dirty="0"/>
                  <a:t>100ms</a:t>
                </a:r>
              </a:p>
            </p:txBody>
          </p:sp>
          <p:sp>
            <p:nvSpPr>
              <p:cNvPr id="44" name="Rectangle 2911"/>
              <p:cNvSpPr>
                <a:spLocks noChangeArrowheads="1"/>
              </p:cNvSpPr>
              <p:nvPr/>
            </p:nvSpPr>
            <p:spPr bwMode="auto">
              <a:xfrm>
                <a:off x="342188" y="4646904"/>
                <a:ext cx="461665" cy="1252326"/>
              </a:xfrm>
              <a:prstGeom prst="rect">
                <a:avLst/>
              </a:prstGeom>
              <a:solidFill>
                <a:srgbClr val="0000FF">
                  <a:alpha val="25999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3175" algn="ctr">
                    <a:solidFill>
                      <a:srgbClr val="969696"/>
                    </a:solidFill>
                    <a:miter lim="800000"/>
                    <a:headEnd/>
                    <a:tailEnd type="none" w="lg" len="lg"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5" name="Rectangle 2932"/>
              <p:cNvSpPr>
                <a:spLocks noChangeArrowheads="1"/>
              </p:cNvSpPr>
              <p:nvPr/>
            </p:nvSpPr>
            <p:spPr bwMode="auto">
              <a:xfrm>
                <a:off x="1507631" y="4660370"/>
                <a:ext cx="461665" cy="1252326"/>
              </a:xfrm>
              <a:prstGeom prst="rect">
                <a:avLst/>
              </a:prstGeom>
              <a:solidFill>
                <a:srgbClr val="0000FF">
                  <a:alpha val="25999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3175" algn="ctr">
                    <a:solidFill>
                      <a:srgbClr val="969696"/>
                    </a:solidFill>
                    <a:miter lim="800000"/>
                    <a:headEnd/>
                    <a:tailEnd type="none" w="lg" len="lg"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12" name="Group 42"/>
            <p:cNvGrpSpPr/>
            <p:nvPr/>
          </p:nvGrpSpPr>
          <p:grpSpPr>
            <a:xfrm>
              <a:off x="6528050" y="4110752"/>
              <a:ext cx="3984187" cy="2414593"/>
              <a:chOff x="5004049" y="4110751"/>
              <a:chExt cx="3984187" cy="2414593"/>
            </a:xfrm>
          </p:grpSpPr>
          <p:sp>
            <p:nvSpPr>
              <p:cNvPr id="26" name="Text Box 2829"/>
              <p:cNvSpPr txBox="1">
                <a:spLocks noChangeArrowheads="1"/>
              </p:cNvSpPr>
              <p:nvPr/>
            </p:nvSpPr>
            <p:spPr bwMode="auto">
              <a:xfrm rot="16200000">
                <a:off x="6746687" y="4283795"/>
                <a:ext cx="677108" cy="380599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8100" algn="ctr">
                    <a:solidFill>
                      <a:schemeClr val="bg2"/>
                    </a:solidFill>
                    <a:miter lim="800000"/>
                    <a:headEnd/>
                    <a:tailEnd type="none" w="lg" len="lg"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>
                <a:spAutoFit/>
              </a:bodyPr>
              <a:lstStyle>
                <a:lvl1pPr defTabSz="4806950">
                  <a:spcBef>
                    <a:spcPct val="0"/>
                  </a:spcBef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defTabSz="4806950">
                  <a:spcBef>
                    <a:spcPct val="0"/>
                  </a:spcBef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defTabSz="4806950">
                  <a:spcBef>
                    <a:spcPct val="0"/>
                  </a:spcBef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defTabSz="4806950">
                  <a:spcBef>
                    <a:spcPct val="0"/>
                  </a:spcBef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defTabSz="4806950">
                  <a:spcBef>
                    <a:spcPct val="0"/>
                  </a:spcBef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defTabSz="480695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defTabSz="480695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defTabSz="480695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defTabSz="480695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sz="3200" b="1" dirty="0"/>
                  <a:t> </a:t>
                </a:r>
                <a:r>
                  <a:rPr lang="en-US" sz="3200" b="1" dirty="0">
                    <a:solidFill>
                      <a:srgbClr val="FF0000"/>
                    </a:solidFill>
                  </a:rPr>
                  <a:t>A’</a:t>
                </a:r>
                <a:r>
                  <a:rPr lang="en-US" sz="3200" b="1" dirty="0"/>
                  <a:t>  </a:t>
                </a:r>
                <a:r>
                  <a:rPr lang="en-US" sz="3200" b="1" dirty="0">
                    <a:solidFill>
                      <a:srgbClr val="FF0000"/>
                    </a:solidFill>
                  </a:rPr>
                  <a:t>C’</a:t>
                </a:r>
                <a:r>
                  <a:rPr lang="en-US" sz="3200" b="1" dirty="0"/>
                  <a:t>  B    </a:t>
                </a:r>
                <a:r>
                  <a:rPr lang="en-US" sz="3200" b="1" dirty="0">
                    <a:solidFill>
                      <a:srgbClr val="FF0000"/>
                    </a:solidFill>
                  </a:rPr>
                  <a:t>A’</a:t>
                </a:r>
                <a:r>
                  <a:rPr lang="en-US" sz="3200" b="1" dirty="0"/>
                  <a:t>  </a:t>
                </a:r>
                <a:r>
                  <a:rPr lang="en-US" sz="3200" b="1" dirty="0">
                    <a:solidFill>
                      <a:srgbClr val="FF0000"/>
                    </a:solidFill>
                  </a:rPr>
                  <a:t>C’</a:t>
                </a:r>
                <a:r>
                  <a:rPr lang="en-US" sz="3200" b="1" dirty="0"/>
                  <a:t>  B    </a:t>
                </a:r>
              </a:p>
            </p:txBody>
          </p:sp>
          <p:pic>
            <p:nvPicPr>
              <p:cNvPr id="27" name="Picture 2840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 l="18039" r="10017" b="14642"/>
              <a:stretch>
                <a:fillRect/>
              </a:stretch>
            </p:blipFill>
            <p:spPr bwMode="auto">
              <a:xfrm>
                <a:off x="5278897" y="4595285"/>
                <a:ext cx="3653975" cy="119846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175" algn="ctr">
                    <a:solidFill>
                      <a:srgbClr val="969696"/>
                    </a:solidFill>
                    <a:miter lim="800000"/>
                    <a:headEnd/>
                    <a:tailEnd type="none" w="lg" len="lg"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28" name="Rectangle 2852"/>
              <p:cNvSpPr>
                <a:spLocks noChangeArrowheads="1"/>
              </p:cNvSpPr>
              <p:nvPr/>
            </p:nvSpPr>
            <p:spPr bwMode="auto">
              <a:xfrm>
                <a:off x="6865668" y="5775792"/>
                <a:ext cx="461665" cy="102117"/>
              </a:xfrm>
              <a:prstGeom prst="rect">
                <a:avLst/>
              </a:prstGeom>
              <a:solidFill>
                <a:srgbClr val="808080"/>
              </a:solidFill>
              <a:ln w="3175" algn="ctr">
                <a:solidFill>
                  <a:srgbClr val="808080"/>
                </a:solidFill>
                <a:miter lim="800000"/>
                <a:headEnd/>
                <a:tailEnd type="none" w="lg" len="lg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9" name="Rectangle 2933"/>
              <p:cNvSpPr>
                <a:spLocks noChangeArrowheads="1"/>
              </p:cNvSpPr>
              <p:nvPr/>
            </p:nvSpPr>
            <p:spPr bwMode="auto">
              <a:xfrm>
                <a:off x="5295792" y="4606506"/>
                <a:ext cx="461665" cy="1252326"/>
              </a:xfrm>
              <a:prstGeom prst="rect">
                <a:avLst/>
              </a:prstGeom>
              <a:solidFill>
                <a:srgbClr val="FF0000">
                  <a:alpha val="17999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3175" algn="ctr">
                    <a:solidFill>
                      <a:srgbClr val="969696"/>
                    </a:solidFill>
                    <a:miter lim="800000"/>
                    <a:headEnd/>
                    <a:tailEnd type="none" w="lg" len="lg"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30" name="Rectangle 2934"/>
              <p:cNvSpPr>
                <a:spLocks noChangeArrowheads="1"/>
              </p:cNvSpPr>
              <p:nvPr/>
            </p:nvSpPr>
            <p:spPr bwMode="auto">
              <a:xfrm>
                <a:off x="5881329" y="4606506"/>
                <a:ext cx="461665" cy="1252326"/>
              </a:xfrm>
              <a:prstGeom prst="rect">
                <a:avLst/>
              </a:prstGeom>
              <a:solidFill>
                <a:srgbClr val="FF0000">
                  <a:alpha val="17999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3175" algn="ctr">
                    <a:solidFill>
                      <a:srgbClr val="969696"/>
                    </a:solidFill>
                    <a:miter lim="800000"/>
                    <a:headEnd/>
                    <a:tailEnd type="none" w="lg" len="lg"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31" name="Text Box 2935"/>
              <p:cNvSpPr txBox="1">
                <a:spLocks noChangeArrowheads="1"/>
              </p:cNvSpPr>
              <p:nvPr/>
            </p:nvSpPr>
            <p:spPr bwMode="auto">
              <a:xfrm rot="10800000">
                <a:off x="5004049" y="4110751"/>
                <a:ext cx="1170135" cy="3693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175" algn="ctr">
                    <a:solidFill>
                      <a:srgbClr val="969696"/>
                    </a:solidFill>
                    <a:miter lim="800000"/>
                    <a:headEnd/>
                    <a:tailEnd type="none" w="lg" len="lg"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rot="10800000" wrap="square">
                <a:spAutoFit/>
              </a:bodyPr>
              <a:lstStyle>
                <a:lvl1pPr defTabSz="4806950">
                  <a:spcBef>
                    <a:spcPct val="0"/>
                  </a:spcBef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defTabSz="4806950">
                  <a:spcBef>
                    <a:spcPct val="0"/>
                  </a:spcBef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defTabSz="4806950">
                  <a:spcBef>
                    <a:spcPct val="0"/>
                  </a:spcBef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defTabSz="4806950">
                  <a:spcBef>
                    <a:spcPct val="0"/>
                  </a:spcBef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defTabSz="4806950">
                  <a:spcBef>
                    <a:spcPct val="0"/>
                  </a:spcBef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defTabSz="480695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defTabSz="480695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defTabSz="480695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defTabSz="480695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b="1" dirty="0"/>
                  <a:t>1310Hz</a:t>
                </a:r>
              </a:p>
            </p:txBody>
          </p:sp>
          <p:sp>
            <p:nvSpPr>
              <p:cNvPr id="32" name="Text Box 2936"/>
              <p:cNvSpPr txBox="1">
                <a:spLocks noChangeArrowheads="1"/>
              </p:cNvSpPr>
              <p:nvPr/>
            </p:nvSpPr>
            <p:spPr bwMode="auto">
              <a:xfrm rot="10800000">
                <a:off x="5762525" y="4297881"/>
                <a:ext cx="926352" cy="3693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175" algn="ctr">
                    <a:solidFill>
                      <a:srgbClr val="969696"/>
                    </a:solidFill>
                    <a:miter lim="800000"/>
                    <a:headEnd/>
                    <a:tailEnd type="none" w="lg" len="lg"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rot="10800000" wrap="square">
                <a:spAutoFit/>
              </a:bodyPr>
              <a:lstStyle>
                <a:lvl1pPr defTabSz="4806950">
                  <a:spcBef>
                    <a:spcPct val="0"/>
                  </a:spcBef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defTabSz="4806950">
                  <a:spcBef>
                    <a:spcPct val="0"/>
                  </a:spcBef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defTabSz="4806950">
                  <a:spcBef>
                    <a:spcPct val="0"/>
                  </a:spcBef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defTabSz="4806950">
                  <a:spcBef>
                    <a:spcPct val="0"/>
                  </a:spcBef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defTabSz="4806950">
                  <a:spcBef>
                    <a:spcPct val="0"/>
                  </a:spcBef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defTabSz="480695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defTabSz="480695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defTabSz="480695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defTabSz="480695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:r>
                  <a:rPr lang="en-US" b="1" dirty="0"/>
                  <a:t>780Hz</a:t>
                </a:r>
              </a:p>
            </p:txBody>
          </p:sp>
        </p:grpSp>
        <p:grpSp>
          <p:nvGrpSpPr>
            <p:cNvPr id="13" name="Group 40"/>
            <p:cNvGrpSpPr/>
            <p:nvPr/>
          </p:nvGrpSpPr>
          <p:grpSpPr>
            <a:xfrm>
              <a:off x="9048328" y="1268760"/>
              <a:ext cx="1386204" cy="678784"/>
              <a:chOff x="7524328" y="1268760"/>
              <a:chExt cx="1386204" cy="678784"/>
            </a:xfrm>
          </p:grpSpPr>
          <p:sp>
            <p:nvSpPr>
              <p:cNvPr id="24" name="AutoShape 2684"/>
              <p:cNvSpPr>
                <a:spLocks noChangeArrowheads="1"/>
              </p:cNvSpPr>
              <p:nvPr/>
            </p:nvSpPr>
            <p:spPr bwMode="auto">
              <a:xfrm>
                <a:off x="7524328" y="1268760"/>
                <a:ext cx="1224136" cy="678784"/>
              </a:xfrm>
              <a:prstGeom prst="wedgeEllipseCallout">
                <a:avLst>
                  <a:gd name="adj1" fmla="val -35617"/>
                  <a:gd name="adj2" fmla="val 77317"/>
                </a:avLst>
              </a:prstGeom>
              <a:noFill/>
              <a:ln w="19050" algn="ctr">
                <a:solidFill>
                  <a:schemeClr val="bg1">
                    <a:lumMod val="50000"/>
                  </a:schemeClr>
                </a:solidFill>
                <a:miter lim="800000"/>
                <a:headEnd/>
                <a:tailEnd type="none" w="lg" len="lg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algn="ctr" defTabSz="4806950"/>
                <a:endParaRPr lang="en-US" sz="3200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25" name="Text Box 2683"/>
              <p:cNvSpPr txBox="1">
                <a:spLocks noChangeArrowheads="1"/>
              </p:cNvSpPr>
              <p:nvPr/>
            </p:nvSpPr>
            <p:spPr bwMode="auto">
              <a:xfrm>
                <a:off x="7648248" y="1298904"/>
                <a:ext cx="1262284" cy="58477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r>
                  <a:rPr lang="en-US" sz="3200" b="1" dirty="0">
                    <a:solidFill>
                      <a:srgbClr val="FF0000"/>
                    </a:solidFill>
                  </a:rPr>
                  <a:t>A’C’B</a:t>
                </a:r>
              </a:p>
            </p:txBody>
          </p:sp>
        </p:grpSp>
        <p:grpSp>
          <p:nvGrpSpPr>
            <p:cNvPr id="14" name="Group 39"/>
            <p:cNvGrpSpPr/>
            <p:nvPr/>
          </p:nvGrpSpPr>
          <p:grpSpPr>
            <a:xfrm>
              <a:off x="6364393" y="1352613"/>
              <a:ext cx="1171768" cy="634270"/>
              <a:chOff x="4840393" y="1352613"/>
              <a:chExt cx="1171768" cy="634270"/>
            </a:xfrm>
          </p:grpSpPr>
          <p:sp>
            <p:nvSpPr>
              <p:cNvPr id="22" name="AutoShape 2681"/>
              <p:cNvSpPr>
                <a:spLocks noChangeArrowheads="1"/>
              </p:cNvSpPr>
              <p:nvPr/>
            </p:nvSpPr>
            <p:spPr bwMode="auto">
              <a:xfrm>
                <a:off x="4840393" y="1352613"/>
                <a:ext cx="1171768" cy="634270"/>
              </a:xfrm>
              <a:prstGeom prst="wedgeEllipseCallout">
                <a:avLst>
                  <a:gd name="adj1" fmla="val -51118"/>
                  <a:gd name="adj2" fmla="val 71706"/>
                </a:avLst>
              </a:prstGeom>
              <a:noFill/>
              <a:ln w="19050" algn="ctr">
                <a:solidFill>
                  <a:schemeClr val="bg1">
                    <a:lumMod val="50000"/>
                  </a:schemeClr>
                </a:solidFill>
                <a:miter lim="800000"/>
                <a:headEnd/>
                <a:tailEnd type="none" w="lg" len="lg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algn="ctr" defTabSz="4806950"/>
                <a:endParaRPr lang="en-US" sz="3200" b="1" dirty="0">
                  <a:solidFill>
                    <a:srgbClr val="000099"/>
                  </a:solidFill>
                </a:endParaRPr>
              </a:p>
            </p:txBody>
          </p:sp>
          <p:sp>
            <p:nvSpPr>
              <p:cNvPr id="23" name="Text Box 2680"/>
              <p:cNvSpPr txBox="1">
                <a:spLocks noChangeArrowheads="1"/>
              </p:cNvSpPr>
              <p:nvPr/>
            </p:nvSpPr>
            <p:spPr bwMode="auto">
              <a:xfrm>
                <a:off x="5007678" y="1370912"/>
                <a:ext cx="880562" cy="58477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r>
                  <a:rPr lang="en-US" sz="3200" b="1" dirty="0">
                    <a:solidFill>
                      <a:srgbClr val="000099"/>
                    </a:solidFill>
                  </a:rPr>
                  <a:t>ABC</a:t>
                </a:r>
              </a:p>
            </p:txBody>
          </p:sp>
        </p:grpSp>
        <p:pic>
          <p:nvPicPr>
            <p:cNvPr id="15" name="source_model_ABCABC.wav">
              <a:hlinkClick r:id="" action="ppaction://media"/>
            </p:cNvPr>
            <p:cNvPicPr>
              <a:picLocks noChangeAspect="1"/>
            </p:cNvPicPr>
            <p:nvPr>
              <a:audioFile r:link="rId1"/>
              <p:extLst>
                <p:ext uri="{DAA4B4D4-6D71-4841-9C94-3DE7FCFB9230}">
                  <p14:media xmlns="" xmlns:p14="http://schemas.microsoft.com/office/powerpoint/2010/main" r:embed="rId9"/>
                </p:ext>
              </p:extLst>
            </p:nvPr>
          </p:nvPicPr>
          <p:blipFill>
            <a:blip r:embed="rId10" cstate="print"/>
            <a:stretch>
              <a:fillRect/>
            </a:stretch>
          </p:blipFill>
          <p:spPr>
            <a:xfrm>
              <a:off x="2810711" y="570117"/>
              <a:ext cx="609600" cy="609600"/>
            </a:xfrm>
            <a:prstGeom prst="rect">
              <a:avLst/>
            </a:prstGeom>
          </p:spPr>
        </p:pic>
        <p:grpSp>
          <p:nvGrpSpPr>
            <p:cNvPr id="16" name="Group 2"/>
            <p:cNvGrpSpPr/>
            <p:nvPr/>
          </p:nvGrpSpPr>
          <p:grpSpPr>
            <a:xfrm>
              <a:off x="5414392" y="570117"/>
              <a:ext cx="1871884" cy="609600"/>
              <a:chOff x="3890392" y="570117"/>
              <a:chExt cx="1871884" cy="609600"/>
            </a:xfrm>
          </p:grpSpPr>
          <p:sp>
            <p:nvSpPr>
              <p:cNvPr id="20" name="Text Box 2683"/>
              <p:cNvSpPr txBox="1">
                <a:spLocks noChangeArrowheads="1"/>
              </p:cNvSpPr>
              <p:nvPr/>
            </p:nvSpPr>
            <p:spPr bwMode="auto">
              <a:xfrm>
                <a:off x="4499992" y="594942"/>
                <a:ext cx="1262284" cy="58477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r>
                  <a:rPr lang="en-US" sz="3200" b="1" dirty="0">
                    <a:solidFill>
                      <a:srgbClr val="FF0000"/>
                    </a:solidFill>
                  </a:rPr>
                  <a:t>A’C’B</a:t>
                </a:r>
              </a:p>
            </p:txBody>
          </p:sp>
          <p:pic>
            <p:nvPicPr>
              <p:cNvPr id="21" name="target_model_AC'BAC'B.wav">
                <a:hlinkClick r:id="" action="ppaction://media"/>
              </p:cNvPr>
              <p:cNvPicPr>
                <a:picLocks noChangeAspect="1"/>
              </p:cNvPicPr>
              <p:nvPr>
                <a:audioFile r:link="rId2"/>
                <p:extLst>
                  <p:ext uri="{DAA4B4D4-6D71-4841-9C94-3DE7FCFB9230}">
                    <p14:media xmlns="" xmlns:p14="http://schemas.microsoft.com/office/powerpoint/2010/main" r:embed="rId11"/>
                  </p:ext>
                </p:extLst>
              </p:nvPr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890392" y="570117"/>
                <a:ext cx="609600" cy="609600"/>
              </a:xfrm>
              <a:prstGeom prst="rect">
                <a:avLst/>
              </a:prstGeom>
            </p:spPr>
          </p:pic>
        </p:grpSp>
        <p:grpSp>
          <p:nvGrpSpPr>
            <p:cNvPr id="17" name="Group 43"/>
            <p:cNvGrpSpPr/>
            <p:nvPr/>
          </p:nvGrpSpPr>
          <p:grpSpPr>
            <a:xfrm>
              <a:off x="7698184" y="990601"/>
              <a:ext cx="1141016" cy="672699"/>
              <a:chOff x="6174184" y="990600"/>
              <a:chExt cx="1141016" cy="672699"/>
            </a:xfrm>
          </p:grpSpPr>
          <p:cxnSp>
            <p:nvCxnSpPr>
              <p:cNvPr id="18" name="Straight Arrow Connector 17"/>
              <p:cNvCxnSpPr/>
              <p:nvPr/>
            </p:nvCxnSpPr>
            <p:spPr>
              <a:xfrm>
                <a:off x="6174184" y="1663299"/>
                <a:ext cx="1141016" cy="0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TextBox 18"/>
              <p:cNvSpPr txBox="1"/>
              <p:nvPr/>
            </p:nvSpPr>
            <p:spPr>
              <a:xfrm>
                <a:off x="6460134" y="990600"/>
                <a:ext cx="397866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600" dirty="0"/>
                  <a:t>?</a:t>
                </a: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00200" y="0"/>
            <a:ext cx="6456651" cy="67532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3. </a:t>
            </a:r>
            <a:r>
              <a:rPr lang="en-US" sz="3200" dirty="0" smtClean="0">
                <a:solidFill>
                  <a:srgbClr val="FF0000"/>
                </a:solidFill>
              </a:rPr>
              <a:t>Reinforcement Learning</a:t>
            </a:r>
            <a:endParaRPr lang="en-US" sz="3200" dirty="0">
              <a:solidFill>
                <a:srgbClr val="FF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38200" y="1066800"/>
            <a:ext cx="79248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Explore the action space , find rewarding sensory states, and then be </a:t>
            </a:r>
            <a:r>
              <a:rPr lang="en-US" b="1" dirty="0" smtClean="0"/>
              <a:t>greedy!</a:t>
            </a:r>
            <a:r>
              <a:rPr lang="en-US" dirty="0" smtClean="0"/>
              <a:t> </a:t>
            </a:r>
          </a:p>
          <a:p>
            <a:endParaRPr lang="en-US" dirty="0"/>
          </a:p>
          <a:p>
            <a:r>
              <a:rPr lang="en-US" dirty="0" smtClean="0"/>
              <a:t>	START      making  actions u(t) that produce sensations y(t)</a:t>
            </a:r>
          </a:p>
          <a:p>
            <a:endParaRPr lang="en-US" dirty="0"/>
          </a:p>
          <a:p>
            <a:r>
              <a:rPr lang="en-US" dirty="0" smtClean="0"/>
              <a:t>	if     sensation   y </a:t>
            </a:r>
            <a:r>
              <a:rPr lang="en-US" dirty="0" smtClean="0">
                <a:sym typeface="Wingdings" pitchFamily="2" charset="2"/>
              </a:rPr>
              <a:t>  More Reward than usual , exploit the action!</a:t>
            </a:r>
          </a:p>
          <a:p>
            <a:r>
              <a:rPr lang="en-US" dirty="0">
                <a:sym typeface="Wingdings" pitchFamily="2" charset="2"/>
              </a:rPr>
              <a:t>	</a:t>
            </a:r>
            <a:r>
              <a:rPr lang="en-US" dirty="0" smtClean="0">
                <a:sym typeface="Wingdings" pitchFamily="2" charset="2"/>
              </a:rPr>
              <a:t>	</a:t>
            </a:r>
          </a:p>
          <a:p>
            <a:endParaRPr lang="en-US" dirty="0" smtClean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	</a:t>
            </a:r>
            <a:r>
              <a:rPr lang="en-US" dirty="0" smtClean="0">
                <a:sym typeface="Wingdings" pitchFamily="2" charset="2"/>
              </a:rPr>
              <a:t>if     sensation   y   Loss (less reward than usual) , explore again…</a:t>
            </a:r>
          </a:p>
          <a:p>
            <a:r>
              <a:rPr lang="en-US" dirty="0">
                <a:sym typeface="Wingdings" pitchFamily="2" charset="2"/>
              </a:rPr>
              <a:t>	</a:t>
            </a:r>
            <a:r>
              <a:rPr lang="en-US" dirty="0" smtClean="0">
                <a:sym typeface="Wingdings" pitchFamily="2" charset="2"/>
              </a:rPr>
              <a:t>	</a:t>
            </a:r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185516" y="4419601"/>
            <a:ext cx="4701309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" y="4343400"/>
            <a:ext cx="4059183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1066800" y="6400800"/>
            <a:ext cx="2560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Tumer</a:t>
            </a:r>
            <a:r>
              <a:rPr lang="en-US" dirty="0" smtClean="0"/>
              <a:t> and </a:t>
            </a:r>
            <a:r>
              <a:rPr lang="en-US" dirty="0" err="1" smtClean="0"/>
              <a:t>Brainard</a:t>
            </a:r>
            <a:r>
              <a:rPr lang="en-US" dirty="0" smtClean="0"/>
              <a:t> 2007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4. </a:t>
            </a:r>
            <a:r>
              <a:rPr lang="en-US" sz="3200" dirty="0" smtClean="0">
                <a:solidFill>
                  <a:srgbClr val="FF0000"/>
                </a:solidFill>
              </a:rPr>
              <a:t>Inverse Models</a:t>
            </a:r>
            <a:endParaRPr lang="en-US" sz="3200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400" dirty="0" smtClean="0"/>
              <a:t>The aim is to choose those motor commands u* that are able produce a desired sensation    y*</a:t>
            </a:r>
          </a:p>
          <a:p>
            <a:r>
              <a:rPr lang="en-US" sz="2400" dirty="0" smtClean="0"/>
              <a:t>How to convert a desired sensation into a desired motor action? </a:t>
            </a:r>
            <a:r>
              <a:rPr lang="en-US" sz="1800" dirty="0" smtClean="0"/>
              <a:t>(inverse view, forward view is how to attain a desired consequence for a given action)</a:t>
            </a:r>
          </a:p>
          <a:p>
            <a:pPr lvl="3">
              <a:buNone/>
            </a:pPr>
            <a:r>
              <a:rPr lang="en-US" sz="2400" i="1" dirty="0"/>
              <a:t>f</a:t>
            </a:r>
            <a:r>
              <a:rPr lang="en-US" sz="2400" i="1" dirty="0" smtClean="0"/>
              <a:t> :   </a:t>
            </a:r>
            <a:r>
              <a:rPr lang="en-US" sz="2400" dirty="0" smtClean="0"/>
              <a:t>y*  </a:t>
            </a:r>
            <a:r>
              <a:rPr lang="en-US" sz="2400" dirty="0" smtClean="0">
                <a:sym typeface="Wingdings" pitchFamily="2" charset="2"/>
              </a:rPr>
              <a:t>   u  ,    u = f(y) </a:t>
            </a:r>
          </a:p>
          <a:p>
            <a:pPr lvl="3">
              <a:buNone/>
            </a:pPr>
            <a:endParaRPr lang="en-US" sz="2400" dirty="0">
              <a:sym typeface="Wingdings" pitchFamily="2" charset="2"/>
            </a:endParaRPr>
          </a:p>
          <a:p>
            <a:pPr lvl="3">
              <a:buNone/>
            </a:pPr>
            <a:r>
              <a:rPr lang="en-US" sz="2400" dirty="0" smtClean="0">
                <a:sym typeface="Wingdings" pitchFamily="2" charset="2"/>
              </a:rPr>
              <a:t>u  =  W y*   </a:t>
            </a:r>
            <a:r>
              <a:rPr lang="en-US" sz="1800" dirty="0" smtClean="0">
                <a:sym typeface="Wingdings" pitchFamily="2" charset="2"/>
              </a:rPr>
              <a:t> (assume a linear relationship, can be non-linear)</a:t>
            </a:r>
          </a:p>
          <a:p>
            <a:pPr lvl="3">
              <a:buNone/>
            </a:pPr>
            <a:endParaRPr lang="en-US" sz="2400" dirty="0">
              <a:sym typeface="Wingdings" pitchFamily="2" charset="2"/>
            </a:endParaRPr>
          </a:p>
          <a:p>
            <a:pPr lvl="3">
              <a:buNone/>
            </a:pPr>
            <a:r>
              <a:rPr lang="en-US" sz="2400" dirty="0" smtClean="0">
                <a:sym typeface="Wingdings" pitchFamily="2" charset="2"/>
              </a:rPr>
              <a:t>Task: Find W such that the mean squared error between   y* and actual sensation y is reduced!</a:t>
            </a:r>
          </a:p>
          <a:p>
            <a:pPr lvl="3">
              <a:buNone/>
            </a:pPr>
            <a:r>
              <a:rPr lang="en-US" sz="2400" dirty="0" err="1" smtClean="0">
                <a:sym typeface="Wingdings" pitchFamily="2" charset="2"/>
              </a:rPr>
              <a:t>W</a:t>
            </a:r>
            <a:r>
              <a:rPr lang="en-US" sz="2400" baseline="30000" dirty="0" err="1" smtClean="0">
                <a:sym typeface="Wingdings" pitchFamily="2" charset="2"/>
              </a:rPr>
              <a:t>opt</a:t>
            </a:r>
            <a:r>
              <a:rPr lang="en-US" sz="2400" dirty="0" smtClean="0">
                <a:sym typeface="Wingdings" pitchFamily="2" charset="2"/>
              </a:rPr>
              <a:t> = </a:t>
            </a:r>
            <a:r>
              <a:rPr lang="en-US" sz="2400" dirty="0" err="1" smtClean="0">
                <a:sym typeface="Wingdings" pitchFamily="2" charset="2"/>
              </a:rPr>
              <a:t>arg</a:t>
            </a:r>
            <a:r>
              <a:rPr lang="en-US" sz="2400" dirty="0" smtClean="0">
                <a:sym typeface="Wingdings" pitchFamily="2" charset="2"/>
              </a:rPr>
              <a:t> </a:t>
            </a:r>
            <a:r>
              <a:rPr lang="en-US" sz="2400" dirty="0" err="1" smtClean="0">
                <a:sym typeface="Wingdings" pitchFamily="2" charset="2"/>
              </a:rPr>
              <a:t>min</a:t>
            </a:r>
            <a:r>
              <a:rPr lang="en-US" sz="2400" baseline="-25000" dirty="0" err="1" smtClean="0">
                <a:sym typeface="Wingdings" pitchFamily="2" charset="2"/>
              </a:rPr>
              <a:t>w</a:t>
            </a:r>
            <a:r>
              <a:rPr lang="en-US" sz="2400" dirty="0" smtClean="0">
                <a:sym typeface="Wingdings" pitchFamily="2" charset="2"/>
              </a:rPr>
              <a:t> E{(y*  -  y)</a:t>
            </a:r>
            <a:r>
              <a:rPr lang="en-US" sz="2400" baseline="30000" dirty="0" smtClean="0">
                <a:sym typeface="Wingdings" pitchFamily="2" charset="2"/>
              </a:rPr>
              <a:t>2</a:t>
            </a:r>
            <a:r>
              <a:rPr lang="en-US" sz="2400" dirty="0" smtClean="0">
                <a:sym typeface="Wingdings" pitchFamily="2" charset="2"/>
              </a:rPr>
              <a:t>}   </a:t>
            </a:r>
          </a:p>
          <a:p>
            <a:pPr lvl="3">
              <a:buNone/>
            </a:pP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sz="3200" dirty="0" err="1" smtClean="0"/>
              <a:t>Neurophysics</a:t>
            </a:r>
            <a:r>
              <a:rPr lang="en-US" sz="3200" dirty="0" smtClean="0"/>
              <a:t> course details</a:t>
            </a:r>
            <a:r>
              <a:rPr lang="en-US" dirty="0" smtClean="0"/>
              <a:t>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400" dirty="0" smtClean="0"/>
              <a:t>Room:   HCI H 8.1  (</a:t>
            </a:r>
            <a:r>
              <a:rPr lang="en-US" sz="2400" dirty="0" err="1" smtClean="0"/>
              <a:t>Hoengg</a:t>
            </a:r>
            <a:r>
              <a:rPr lang="en-US" sz="2400" dirty="0" smtClean="0"/>
              <a:t>) or   Y55G  (</a:t>
            </a:r>
            <a:r>
              <a:rPr lang="en-US" sz="2400" dirty="0" err="1" smtClean="0"/>
              <a:t>Irchel</a:t>
            </a:r>
            <a:r>
              <a:rPr lang="en-US" sz="2400" dirty="0" smtClean="0"/>
              <a:t>)</a:t>
            </a:r>
          </a:p>
          <a:p>
            <a:r>
              <a:rPr lang="en-US" sz="2400" dirty="0" smtClean="0"/>
              <a:t>Lectures:   from </a:t>
            </a:r>
            <a:r>
              <a:rPr lang="en-US" sz="2400" dirty="0" smtClean="0">
                <a:solidFill>
                  <a:srgbClr val="FF0000"/>
                </a:solidFill>
              </a:rPr>
              <a:t>8:45 am</a:t>
            </a:r>
            <a:r>
              <a:rPr lang="en-US" sz="2400" dirty="0" smtClean="0"/>
              <a:t> onwards on Thursdays. A 15 min break after 45 </a:t>
            </a:r>
            <a:r>
              <a:rPr lang="en-US" sz="2400" dirty="0" err="1" smtClean="0"/>
              <a:t>mins</a:t>
            </a:r>
            <a:r>
              <a:rPr lang="en-US" sz="2400" dirty="0" smtClean="0"/>
              <a:t>.</a:t>
            </a:r>
          </a:p>
          <a:p>
            <a:r>
              <a:rPr lang="en-US" sz="2400" dirty="0" smtClean="0"/>
              <a:t>Course schedule: will be emailed to you</a:t>
            </a:r>
          </a:p>
          <a:p>
            <a:r>
              <a:rPr lang="en-US" sz="2400" dirty="0" smtClean="0"/>
              <a:t>Exam:  Oral, 5 min presentation on topic of choice, followed by questions on any covered topic.</a:t>
            </a:r>
          </a:p>
          <a:p>
            <a:r>
              <a:rPr lang="en-US" sz="2400" dirty="0" smtClean="0"/>
              <a:t>Homework assignments: 1 per week, submission one week later, by email (code and written).</a:t>
            </a:r>
          </a:p>
          <a:p>
            <a:r>
              <a:rPr lang="en-US" sz="2400" dirty="0" smtClean="0"/>
              <a:t>Lecture slides: email (or website, if and when we have one….)</a:t>
            </a:r>
          </a:p>
          <a:p>
            <a:r>
              <a:rPr lang="en-US" sz="2400" dirty="0" smtClean="0"/>
              <a:t>Teaching assistants: </a:t>
            </a:r>
          </a:p>
          <a:p>
            <a:pPr lvl="1"/>
            <a:r>
              <a:rPr lang="en-US" sz="2000" dirty="0" smtClean="0"/>
              <a:t>Prof. </a:t>
            </a:r>
            <a:r>
              <a:rPr lang="en-US" sz="2000" dirty="0" err="1" smtClean="0"/>
              <a:t>Hahnloser’s</a:t>
            </a:r>
            <a:r>
              <a:rPr lang="en-US" sz="2000" dirty="0" smtClean="0"/>
              <a:t> group:   </a:t>
            </a:r>
            <a:r>
              <a:rPr lang="en-US" sz="2000" dirty="0" err="1" smtClean="0"/>
              <a:t>Anja</a:t>
            </a:r>
            <a:r>
              <a:rPr lang="en-US" sz="2000" dirty="0" smtClean="0"/>
              <a:t> </a:t>
            </a:r>
            <a:r>
              <a:rPr lang="en-US" sz="2000" dirty="0" err="1" smtClean="0"/>
              <a:t>Zai</a:t>
            </a:r>
            <a:r>
              <a:rPr lang="en-US" sz="2000" dirty="0" smtClean="0"/>
              <a:t> and </a:t>
            </a:r>
            <a:r>
              <a:rPr lang="en-US" sz="2000" dirty="0" err="1" smtClean="0"/>
              <a:t>Arjun</a:t>
            </a:r>
            <a:r>
              <a:rPr lang="en-US" sz="2000" dirty="0" smtClean="0"/>
              <a:t> </a:t>
            </a:r>
            <a:r>
              <a:rPr lang="en-US" sz="2000" dirty="0" err="1" smtClean="0"/>
              <a:t>Bharadwaj</a:t>
            </a:r>
            <a:r>
              <a:rPr lang="en-US" sz="2000" dirty="0" smtClean="0"/>
              <a:t>.</a:t>
            </a:r>
          </a:p>
          <a:p>
            <a:pPr lvl="1"/>
            <a:r>
              <a:rPr lang="en-US" sz="2000" dirty="0" smtClean="0"/>
              <a:t>Prof. Jean-Pascal </a:t>
            </a:r>
            <a:r>
              <a:rPr lang="en-US" sz="2000" dirty="0" err="1" smtClean="0"/>
              <a:t>Pfister’s</a:t>
            </a:r>
            <a:r>
              <a:rPr lang="en-US" sz="2000" dirty="0" smtClean="0"/>
              <a:t> group:  Anna </a:t>
            </a:r>
            <a:r>
              <a:rPr lang="en-US" sz="2000" dirty="0" err="1" smtClean="0"/>
              <a:t>Kutschireiter</a:t>
            </a:r>
            <a:endParaRPr lang="en-US" sz="2000" dirty="0" smtClean="0"/>
          </a:p>
          <a:p>
            <a:pPr lvl="1"/>
            <a:endParaRPr 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How to find an inverse?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90638" y="1714500"/>
            <a:ext cx="6562725" cy="342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Use performance error!</a:t>
            </a:r>
            <a:endParaRPr lang="en-US" sz="3600" dirty="0"/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4600" y="1447800"/>
            <a:ext cx="367665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69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76600" y="2590800"/>
            <a:ext cx="1971675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70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133600" y="3581400"/>
            <a:ext cx="4543425" cy="71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1219200" y="3200400"/>
            <a:ext cx="7034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Let’s do it sample (trial) by sample… online rule (</a:t>
            </a:r>
            <a:r>
              <a:rPr lang="en-US" dirty="0" err="1" smtClean="0"/>
              <a:t>Widrow</a:t>
            </a:r>
            <a:r>
              <a:rPr lang="en-US" dirty="0" smtClean="0"/>
              <a:t> &amp; Stearns 1985)</a:t>
            </a:r>
            <a:endParaRPr lang="en-US" dirty="0"/>
          </a:p>
        </p:txBody>
      </p:sp>
      <p:pic>
        <p:nvPicPr>
          <p:cNvPr id="11271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819400" y="4419600"/>
            <a:ext cx="31908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72" name="Picture 8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209800" y="5029200"/>
            <a:ext cx="4295775" cy="781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C:\Users\songbird\Desktop\Basic_Internal_Model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1905000"/>
            <a:ext cx="8440925" cy="3124200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1524000" y="228600"/>
            <a:ext cx="742530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Why is   </a:t>
            </a:r>
            <a:r>
              <a:rPr lang="en-US" b="1" dirty="0" err="1" smtClean="0"/>
              <a:t>dy</a:t>
            </a:r>
            <a:r>
              <a:rPr lang="en-US" b="1" dirty="0" smtClean="0"/>
              <a:t>/du </a:t>
            </a:r>
            <a:r>
              <a:rPr lang="en-US" dirty="0" smtClean="0"/>
              <a:t>  not available to us?   Because  y is produced from u</a:t>
            </a:r>
          </a:p>
          <a:p>
            <a:r>
              <a:rPr lang="en-US" dirty="0" smtClean="0"/>
              <a:t>Using  an unknown plant (muscles) !</a:t>
            </a:r>
          </a:p>
          <a:p>
            <a:endParaRPr lang="en-US" dirty="0"/>
          </a:p>
          <a:p>
            <a:r>
              <a:rPr lang="en-US" dirty="0" smtClean="0"/>
              <a:t>Therefore, this plant must be approximated by the brain… that is a FORWARD</a:t>
            </a:r>
          </a:p>
          <a:p>
            <a:r>
              <a:rPr lang="en-US" dirty="0" smtClean="0"/>
              <a:t>MODEL!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685800"/>
            <a:ext cx="8229600" cy="1143000"/>
          </a:xfrm>
        </p:spPr>
        <p:txBody>
          <a:bodyPr>
            <a:normAutofit/>
          </a:bodyPr>
          <a:lstStyle/>
          <a:p>
            <a:r>
              <a:rPr lang="en-US" sz="2800" dirty="0" smtClean="0"/>
              <a:t>First, learn a forward model by prediction error</a:t>
            </a:r>
            <a:endParaRPr lang="en-US" sz="2800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67000" y="1600200"/>
            <a:ext cx="3362325" cy="733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0" y="2362200"/>
            <a:ext cx="4267200" cy="9508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362200" y="4953000"/>
            <a:ext cx="4710223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533400" y="3962400"/>
            <a:ext cx="8305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then learn an inverse model indirectly, approximating true input y with y^ 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524000" y="1676400"/>
            <a:ext cx="1828800" cy="9906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Inverse Model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W</a:t>
            </a:r>
          </a:p>
        </p:txBody>
      </p:sp>
      <p:sp>
        <p:nvSpPr>
          <p:cNvPr id="5" name="Rectangle 4"/>
          <p:cNvSpPr/>
          <p:nvPr/>
        </p:nvSpPr>
        <p:spPr>
          <a:xfrm>
            <a:off x="1600200" y="4191000"/>
            <a:ext cx="1828800" cy="9906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Unknown Plant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Q</a:t>
            </a:r>
          </a:p>
        </p:txBody>
      </p:sp>
      <p:sp>
        <p:nvSpPr>
          <p:cNvPr id="6" name="Rectangle 5"/>
          <p:cNvSpPr/>
          <p:nvPr/>
        </p:nvSpPr>
        <p:spPr>
          <a:xfrm>
            <a:off x="4724400" y="2895600"/>
            <a:ext cx="1676400" cy="9144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Forward Model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V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2438400" y="2743200"/>
            <a:ext cx="0" cy="304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133600" y="3200400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</a:t>
            </a:r>
            <a:r>
              <a:rPr lang="en-US" dirty="0" smtClean="0"/>
              <a:t>[n]</a:t>
            </a:r>
            <a:endParaRPr lang="en-US" dirty="0"/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2438400" y="3657600"/>
            <a:ext cx="0" cy="457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2895600" y="3352800"/>
            <a:ext cx="16002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3505200" y="4876800"/>
            <a:ext cx="39624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22" idx="0"/>
            <a:endCxn id="24" idx="4"/>
          </p:cNvCxnSpPr>
          <p:nvPr/>
        </p:nvCxnSpPr>
        <p:spPr>
          <a:xfrm flipH="1" flipV="1">
            <a:off x="7848600" y="3505200"/>
            <a:ext cx="28923" cy="11430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7601646" y="4648200"/>
            <a:ext cx="551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</a:t>
            </a:r>
            <a:r>
              <a:rPr lang="en-US" dirty="0" smtClean="0"/>
              <a:t>[n]</a:t>
            </a:r>
            <a:endParaRPr lang="en-US" dirty="0"/>
          </a:p>
        </p:txBody>
      </p:sp>
      <p:grpSp>
        <p:nvGrpSpPr>
          <p:cNvPr id="43" name="Group 42"/>
          <p:cNvGrpSpPr/>
          <p:nvPr/>
        </p:nvGrpSpPr>
        <p:grpSpPr>
          <a:xfrm>
            <a:off x="7620000" y="3048000"/>
            <a:ext cx="457200" cy="457200"/>
            <a:chOff x="7620000" y="3048000"/>
            <a:chExt cx="457200" cy="457200"/>
          </a:xfrm>
        </p:grpSpPr>
        <p:sp>
          <p:nvSpPr>
            <p:cNvPr id="24" name="Oval 23"/>
            <p:cNvSpPr/>
            <p:nvPr/>
          </p:nvSpPr>
          <p:spPr>
            <a:xfrm>
              <a:off x="7620000" y="3048000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" name="Straight Connector 25"/>
            <p:cNvCxnSpPr/>
            <p:nvPr/>
          </p:nvCxnSpPr>
          <p:spPr>
            <a:xfrm>
              <a:off x="7772400" y="3276600"/>
              <a:ext cx="1524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28" name="Straight Arrow Connector 27"/>
          <p:cNvCxnSpPr/>
          <p:nvPr/>
        </p:nvCxnSpPr>
        <p:spPr>
          <a:xfrm>
            <a:off x="6477000" y="3276600"/>
            <a:ext cx="9144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6705600" y="2743200"/>
            <a:ext cx="6751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y˄[n]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2133600" y="685800"/>
            <a:ext cx="6751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y*[n]</a:t>
            </a:r>
            <a:endParaRPr lang="en-US" dirty="0"/>
          </a:p>
        </p:txBody>
      </p:sp>
      <p:cxnSp>
        <p:nvCxnSpPr>
          <p:cNvPr id="39" name="Straight Arrow Connector 38"/>
          <p:cNvCxnSpPr/>
          <p:nvPr/>
        </p:nvCxnSpPr>
        <p:spPr>
          <a:xfrm>
            <a:off x="2438400" y="1143000"/>
            <a:ext cx="0" cy="457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H="1">
            <a:off x="3429000" y="1905000"/>
            <a:ext cx="1143000" cy="0"/>
          </a:xfrm>
          <a:prstGeom prst="straightConnector1">
            <a:avLst/>
          </a:prstGeom>
          <a:ln w="38100"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24" idx="0"/>
          </p:cNvCxnSpPr>
          <p:nvPr/>
        </p:nvCxnSpPr>
        <p:spPr>
          <a:xfrm flipV="1">
            <a:off x="7848600" y="2514600"/>
            <a:ext cx="0" cy="5334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H="1">
            <a:off x="6019800" y="2514600"/>
            <a:ext cx="18288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>
            <a:off x="6019800" y="2514600"/>
            <a:ext cx="0" cy="38100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990600" y="533400"/>
            <a:ext cx="9526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Desired </a:t>
            </a:r>
          </a:p>
          <a:p>
            <a:r>
              <a:rPr lang="en-US" dirty="0" smtClean="0"/>
              <a:t>Target</a:t>
            </a:r>
            <a:endParaRPr lang="en-US" dirty="0"/>
          </a:p>
        </p:txBody>
      </p:sp>
      <p:sp>
        <p:nvSpPr>
          <p:cNvPr id="59" name="TextBox 58"/>
          <p:cNvSpPr txBox="1"/>
          <p:nvPr/>
        </p:nvSpPr>
        <p:spPr>
          <a:xfrm>
            <a:off x="5943600" y="2133600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Prediction Error</a:t>
            </a:r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7391400" y="5029200"/>
            <a:ext cx="10741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Actual</a:t>
            </a:r>
          </a:p>
          <a:p>
            <a:r>
              <a:rPr lang="en-US" dirty="0" smtClean="0"/>
              <a:t>Feedback</a:t>
            </a:r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1143000" y="3200400"/>
            <a:ext cx="788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Action</a:t>
            </a:r>
            <a:endParaRPr lang="en-US" dirty="0"/>
          </a:p>
        </p:txBody>
      </p:sp>
      <p:grpSp>
        <p:nvGrpSpPr>
          <p:cNvPr id="70" name="Group 69"/>
          <p:cNvGrpSpPr/>
          <p:nvPr/>
        </p:nvGrpSpPr>
        <p:grpSpPr>
          <a:xfrm>
            <a:off x="4648200" y="1676400"/>
            <a:ext cx="457200" cy="457200"/>
            <a:chOff x="7620000" y="3048000"/>
            <a:chExt cx="457200" cy="457200"/>
          </a:xfrm>
        </p:grpSpPr>
        <p:sp>
          <p:nvSpPr>
            <p:cNvPr id="71" name="Oval 70"/>
            <p:cNvSpPr/>
            <p:nvPr/>
          </p:nvSpPr>
          <p:spPr>
            <a:xfrm>
              <a:off x="7620000" y="3048000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2" name="Straight Connector 71"/>
            <p:cNvCxnSpPr/>
            <p:nvPr/>
          </p:nvCxnSpPr>
          <p:spPr>
            <a:xfrm>
              <a:off x="7772400" y="3276600"/>
              <a:ext cx="1524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74" name="Straight Arrow Connector 73"/>
          <p:cNvCxnSpPr/>
          <p:nvPr/>
        </p:nvCxnSpPr>
        <p:spPr>
          <a:xfrm flipV="1">
            <a:off x="4876800" y="2209800"/>
            <a:ext cx="0" cy="609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/>
          <p:cNvSpPr txBox="1"/>
          <p:nvPr/>
        </p:nvSpPr>
        <p:spPr>
          <a:xfrm>
            <a:off x="3429000" y="1981200"/>
            <a:ext cx="1447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Predicted</a:t>
            </a:r>
          </a:p>
          <a:p>
            <a:r>
              <a:rPr lang="en-US" sz="1600" dirty="0" smtClean="0"/>
              <a:t>Performance</a:t>
            </a:r>
          </a:p>
          <a:p>
            <a:r>
              <a:rPr lang="en-US" sz="1600" dirty="0" smtClean="0"/>
              <a:t>error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4953000" y="2133600"/>
            <a:ext cx="6751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y˄[n]</a:t>
            </a:r>
            <a:endParaRPr lang="en-US" dirty="0"/>
          </a:p>
        </p:txBody>
      </p:sp>
      <p:cxnSp>
        <p:nvCxnSpPr>
          <p:cNvPr id="81" name="Straight Arrow Connector 80"/>
          <p:cNvCxnSpPr/>
          <p:nvPr/>
        </p:nvCxnSpPr>
        <p:spPr>
          <a:xfrm flipV="1">
            <a:off x="8229600" y="914400"/>
            <a:ext cx="0" cy="3886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2" name="Group 81"/>
          <p:cNvGrpSpPr/>
          <p:nvPr/>
        </p:nvGrpSpPr>
        <p:grpSpPr>
          <a:xfrm>
            <a:off x="3124200" y="685800"/>
            <a:ext cx="457200" cy="457200"/>
            <a:chOff x="7620000" y="3048000"/>
            <a:chExt cx="457200" cy="457200"/>
          </a:xfrm>
        </p:grpSpPr>
        <p:sp>
          <p:nvSpPr>
            <p:cNvPr id="83" name="Oval 82"/>
            <p:cNvSpPr/>
            <p:nvPr/>
          </p:nvSpPr>
          <p:spPr>
            <a:xfrm>
              <a:off x="7620000" y="3048000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4" name="Straight Connector 83"/>
            <p:cNvCxnSpPr/>
            <p:nvPr/>
          </p:nvCxnSpPr>
          <p:spPr>
            <a:xfrm>
              <a:off x="7772400" y="3276600"/>
              <a:ext cx="1524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88" name="Straight Arrow Connector 87"/>
          <p:cNvCxnSpPr/>
          <p:nvPr/>
        </p:nvCxnSpPr>
        <p:spPr>
          <a:xfrm flipH="1">
            <a:off x="3657600" y="914400"/>
            <a:ext cx="44196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/>
          <p:nvPr/>
        </p:nvCxnSpPr>
        <p:spPr>
          <a:xfrm>
            <a:off x="2743200" y="914400"/>
            <a:ext cx="3810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>
            <a:stCxn id="83" idx="3"/>
          </p:cNvCxnSpPr>
          <p:nvPr/>
        </p:nvCxnSpPr>
        <p:spPr>
          <a:xfrm flipH="1">
            <a:off x="2819400" y="1076045"/>
            <a:ext cx="371755" cy="524155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/>
          <p:nvPr/>
        </p:nvCxnSpPr>
        <p:spPr>
          <a:xfrm>
            <a:off x="2743200" y="1066800"/>
            <a:ext cx="1905000" cy="685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/>
          <p:cNvSpPr txBox="1"/>
          <p:nvPr/>
        </p:nvSpPr>
        <p:spPr>
          <a:xfrm>
            <a:off x="4343400" y="533400"/>
            <a:ext cx="1918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Performance error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Direct Inverse Learning  (</a:t>
            </a:r>
            <a:r>
              <a:rPr lang="en-US" sz="2400" dirty="0" err="1" smtClean="0"/>
              <a:t>Hanuschkin</a:t>
            </a:r>
            <a:r>
              <a:rPr lang="en-US" sz="2400" dirty="0" smtClean="0"/>
              <a:t>, </a:t>
            </a:r>
            <a:r>
              <a:rPr lang="en-US" sz="2400" dirty="0" err="1" smtClean="0"/>
              <a:t>Ganguli</a:t>
            </a:r>
            <a:r>
              <a:rPr lang="en-US" sz="2400" dirty="0" smtClean="0"/>
              <a:t>, </a:t>
            </a:r>
            <a:r>
              <a:rPr lang="en-US" sz="2400" dirty="0" err="1" smtClean="0"/>
              <a:t>Hahnloser</a:t>
            </a:r>
            <a:r>
              <a:rPr lang="en-US" sz="2400" dirty="0" smtClean="0"/>
              <a:t> 2013)</a:t>
            </a:r>
            <a:endParaRPr 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1828800" y="1066800"/>
            <a:ext cx="58998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Can one learn an inverse without knowing a forward model?</a:t>
            </a:r>
          </a:p>
          <a:p>
            <a:r>
              <a:rPr lang="en-US" dirty="0"/>
              <a:t>	</a:t>
            </a:r>
            <a:endParaRPr lang="en-US" dirty="0" smtClean="0"/>
          </a:p>
          <a:p>
            <a:r>
              <a:rPr lang="en-US" dirty="0"/>
              <a:t>	</a:t>
            </a:r>
            <a:r>
              <a:rPr lang="en-US" dirty="0" smtClean="0"/>
              <a:t>- Can we do it without the need of a Teacher? (y*)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495800" y="2209800"/>
            <a:ext cx="1440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YES WE CAN!</a:t>
            </a:r>
            <a:endParaRPr lang="en-US" b="1" dirty="0"/>
          </a:p>
        </p:txBody>
      </p:sp>
      <p:sp>
        <p:nvSpPr>
          <p:cNvPr id="8" name="Rectangle 7"/>
          <p:cNvSpPr/>
          <p:nvPr/>
        </p:nvSpPr>
        <p:spPr>
          <a:xfrm>
            <a:off x="685800" y="2667000"/>
            <a:ext cx="1371600" cy="8382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</a:t>
            </a:r>
            <a:r>
              <a:rPr lang="en-US" dirty="0" smtClean="0">
                <a:solidFill>
                  <a:schemeClr val="tx1"/>
                </a:solidFill>
              </a:rPr>
              <a:t>INVERSE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MODEL</a:t>
            </a:r>
            <a:br>
              <a:rPr lang="en-US" dirty="0" smtClean="0">
                <a:solidFill>
                  <a:schemeClr val="tx1"/>
                </a:solidFill>
              </a:rPr>
            </a:br>
            <a:r>
              <a:rPr lang="en-US" dirty="0" smtClean="0">
                <a:solidFill>
                  <a:schemeClr val="tx1"/>
                </a:solidFill>
              </a:rPr>
              <a:t>W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505200" y="5486400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y</a:t>
            </a:r>
            <a:endParaRPr lang="en-US" dirty="0"/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1371600" y="3581400"/>
            <a:ext cx="0" cy="457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057400" y="4953000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2514600" y="4572000"/>
            <a:ext cx="686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noise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762000" y="5486400"/>
            <a:ext cx="1371600" cy="762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Unknown Plant  Q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2209800" y="5715000"/>
            <a:ext cx="12192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V="1">
            <a:off x="3657600" y="3429000"/>
            <a:ext cx="0" cy="19050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H="1">
            <a:off x="2286000" y="3429000"/>
            <a:ext cx="12192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endCxn id="18" idx="3"/>
          </p:cNvCxnSpPr>
          <p:nvPr/>
        </p:nvCxnSpPr>
        <p:spPr>
          <a:xfrm flipH="1">
            <a:off x="2363894" y="4953000"/>
            <a:ext cx="303106" cy="18466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H="1">
            <a:off x="1600200" y="5257800"/>
            <a:ext cx="381000" cy="152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1219200" y="4648200"/>
            <a:ext cx="7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1219200" y="4114800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</a:t>
            </a:r>
            <a:r>
              <a:rPr lang="en-US" dirty="0" smtClean="0"/>
              <a:t>^</a:t>
            </a:r>
            <a:endParaRPr lang="en-US" dirty="0"/>
          </a:p>
        </p:txBody>
      </p:sp>
      <p:grpSp>
        <p:nvGrpSpPr>
          <p:cNvPr id="45" name="Group 44"/>
          <p:cNvGrpSpPr/>
          <p:nvPr/>
        </p:nvGrpSpPr>
        <p:grpSpPr>
          <a:xfrm>
            <a:off x="1447800" y="4648200"/>
            <a:ext cx="381000" cy="381000"/>
            <a:chOff x="7620000" y="3048000"/>
            <a:chExt cx="457200" cy="457200"/>
          </a:xfrm>
        </p:grpSpPr>
        <p:sp>
          <p:nvSpPr>
            <p:cNvPr id="46" name="Oval 45"/>
            <p:cNvSpPr/>
            <p:nvPr/>
          </p:nvSpPr>
          <p:spPr>
            <a:xfrm>
              <a:off x="7620000" y="3048000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7" name="Straight Connector 46"/>
            <p:cNvCxnSpPr/>
            <p:nvPr/>
          </p:nvCxnSpPr>
          <p:spPr>
            <a:xfrm>
              <a:off x="7772400" y="3276600"/>
              <a:ext cx="1524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50" name="Straight Arrow Connector 49"/>
          <p:cNvCxnSpPr>
            <a:endCxn id="46" idx="1"/>
          </p:cNvCxnSpPr>
          <p:nvPr/>
        </p:nvCxnSpPr>
        <p:spPr>
          <a:xfrm>
            <a:off x="1371600" y="4495800"/>
            <a:ext cx="131996" cy="20819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18" idx="1"/>
          </p:cNvCxnSpPr>
          <p:nvPr/>
        </p:nvCxnSpPr>
        <p:spPr>
          <a:xfrm flipH="1" flipV="1">
            <a:off x="1828800" y="5029200"/>
            <a:ext cx="228600" cy="10846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 flipV="1">
            <a:off x="1752600" y="3505200"/>
            <a:ext cx="0" cy="114300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29200" y="2971800"/>
            <a:ext cx="3152775" cy="2657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Algorithm for directly learning inverse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buNone/>
            </a:pPr>
            <a:r>
              <a:rPr lang="en-US" b="1" dirty="0" smtClean="0"/>
              <a:t>For</a:t>
            </a:r>
            <a:r>
              <a:rPr lang="en-US" dirty="0" smtClean="0"/>
              <a:t>  n=1,2,.. N</a:t>
            </a:r>
            <a:endParaRPr lang="en-US" dirty="0"/>
          </a:p>
          <a:p>
            <a:pPr lvl="1"/>
            <a:r>
              <a:rPr lang="en-US" dirty="0" smtClean="0"/>
              <a:t>Pick a value for   u   ~  N(</a:t>
            </a:r>
            <a:r>
              <a:rPr lang="el-GR" dirty="0" smtClean="0"/>
              <a:t>μ</a:t>
            </a:r>
            <a:r>
              <a:rPr lang="en-US" dirty="0" smtClean="0"/>
              <a:t>,</a:t>
            </a:r>
            <a:r>
              <a:rPr lang="el-GR" dirty="0" smtClean="0"/>
              <a:t>σ</a:t>
            </a:r>
            <a:r>
              <a:rPr lang="en-US" baseline="30000" dirty="0" smtClean="0"/>
              <a:t>2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Obtain  y = </a:t>
            </a:r>
            <a:r>
              <a:rPr lang="en-US" dirty="0" err="1" smtClean="0"/>
              <a:t>Qu</a:t>
            </a:r>
            <a:endParaRPr lang="en-US" dirty="0" smtClean="0"/>
          </a:p>
          <a:p>
            <a:pPr lvl="1"/>
            <a:r>
              <a:rPr lang="en-US" dirty="0" smtClean="0"/>
              <a:t>Use   u^ = W</a:t>
            </a:r>
            <a:r>
              <a:rPr lang="en-US" baseline="30000" dirty="0" smtClean="0"/>
              <a:t> </a:t>
            </a:r>
            <a:r>
              <a:rPr lang="en-US" dirty="0" smtClean="0"/>
              <a:t>y</a:t>
            </a:r>
          </a:p>
          <a:p>
            <a:pPr lvl="1"/>
            <a:r>
              <a:rPr lang="en-US" dirty="0" smtClean="0"/>
              <a:t>Find error    u – u^  and </a:t>
            </a:r>
            <a:r>
              <a:rPr lang="en-US" dirty="0" err="1" smtClean="0"/>
              <a:t>jacobian</a:t>
            </a:r>
            <a:endParaRPr lang="en-US" dirty="0" smtClean="0"/>
          </a:p>
          <a:p>
            <a:pPr lvl="1"/>
            <a:r>
              <a:rPr lang="en-US" dirty="0" smtClean="0"/>
              <a:t>Use these quantities and update w</a:t>
            </a:r>
          </a:p>
          <a:p>
            <a:pPr lvl="1"/>
            <a:endParaRPr lang="en-US" dirty="0"/>
          </a:p>
          <a:p>
            <a:pPr lvl="1">
              <a:buNone/>
            </a:pPr>
            <a:r>
              <a:rPr lang="en-US" b="1" dirty="0" smtClean="0"/>
              <a:t>End for</a:t>
            </a:r>
          </a:p>
          <a:p>
            <a:pPr lvl="1">
              <a:buNone/>
            </a:pPr>
            <a:r>
              <a:rPr lang="en-US" b="1" dirty="0" smtClean="0"/>
              <a:t>Return W*</a:t>
            </a:r>
          </a:p>
          <a:p>
            <a:pPr lvl="1">
              <a:buNone/>
            </a:pPr>
            <a:r>
              <a:rPr lang="en-US" dirty="0" smtClean="0"/>
              <a:t>Then use W* to invert a desired y* !  </a:t>
            </a:r>
            <a:r>
              <a:rPr lang="en-US" dirty="0" smtClean="0">
                <a:sym typeface="Wingdings" pitchFamily="2" charset="2"/>
              </a:rPr>
              <a:t></a:t>
            </a:r>
            <a:endParaRPr lang="en-US" dirty="0" smtClean="0"/>
          </a:p>
          <a:p>
            <a:pPr lvl="1">
              <a:buNone/>
            </a:pPr>
            <a:endParaRPr lang="en-US" dirty="0" smtClean="0"/>
          </a:p>
        </p:txBody>
      </p:sp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638800" y="3276600"/>
            <a:ext cx="428625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90800" y="4267200"/>
            <a:ext cx="31908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Non-convexity of inverse solutions</a:t>
            </a:r>
            <a:endParaRPr lang="en-US" sz="3200" dirty="0"/>
          </a:p>
        </p:txBody>
      </p:sp>
      <p:pic>
        <p:nvPicPr>
          <p:cNvPr id="3993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752600"/>
            <a:ext cx="8229600" cy="402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Autofit/>
          </a:bodyPr>
          <a:lstStyle/>
          <a:p>
            <a:r>
              <a:rPr lang="en-US" sz="3600" dirty="0" smtClean="0"/>
              <a:t>Advantages and disadvantages of the supervised learning approach</a:t>
            </a:r>
            <a:endParaRPr lang="en-IN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>
              <a:buNone/>
            </a:pPr>
            <a:r>
              <a:rPr lang="en-US" dirty="0" smtClean="0"/>
              <a:t>+ A general mathematical framework to define all motor control problems</a:t>
            </a:r>
          </a:p>
          <a:p>
            <a:pPr>
              <a:buNone/>
            </a:pPr>
            <a:r>
              <a:rPr lang="en-US" dirty="0" smtClean="0"/>
              <a:t>+ The use of </a:t>
            </a:r>
            <a:r>
              <a:rPr lang="en-US" i="1" dirty="0" err="1" smtClean="0"/>
              <a:t>backpropagation</a:t>
            </a:r>
            <a:r>
              <a:rPr lang="en-US" dirty="0" smtClean="0"/>
              <a:t> with neural networks is easily used (and works better to approximate very non-linear plants)</a:t>
            </a:r>
          </a:p>
          <a:p>
            <a:pPr>
              <a:buNone/>
            </a:pPr>
            <a:r>
              <a:rPr lang="en-US" dirty="0" smtClean="0"/>
              <a:t>+ The objective function (M.S.E) is convex and easily optimized (whether online learning really converges is another story)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FontTx/>
              <a:buChar char="-"/>
            </a:pPr>
            <a:r>
              <a:rPr lang="en-US" dirty="0" smtClean="0"/>
              <a:t>Doesn’t provide easy solutions for the problem of “loop delay”</a:t>
            </a:r>
          </a:p>
          <a:p>
            <a:pPr>
              <a:buFontTx/>
              <a:buChar char="-"/>
            </a:pPr>
            <a:r>
              <a:rPr lang="en-US" dirty="0" smtClean="0"/>
              <a:t>Sensory representations are assumed to be fixed and reliable (what about noise?)</a:t>
            </a:r>
          </a:p>
          <a:p>
            <a:pPr>
              <a:buFontTx/>
              <a:buChar char="-"/>
            </a:pPr>
            <a:r>
              <a:rPr lang="en-US" dirty="0" smtClean="0"/>
              <a:t>Biologically plausible “</a:t>
            </a:r>
            <a:r>
              <a:rPr lang="en-US" dirty="0" err="1" smtClean="0"/>
              <a:t>backpropagation</a:t>
            </a:r>
            <a:r>
              <a:rPr lang="en-US" dirty="0" smtClean="0"/>
              <a:t>”?</a:t>
            </a:r>
          </a:p>
          <a:p>
            <a:pPr>
              <a:buFontTx/>
              <a:buChar char="-"/>
            </a:pPr>
            <a:endParaRPr lang="en-US" dirty="0" smtClean="0"/>
          </a:p>
          <a:p>
            <a:pPr>
              <a:buFontTx/>
              <a:buChar char="-"/>
            </a:pPr>
            <a:endParaRPr lang="en-US" dirty="0" smtClean="0"/>
          </a:p>
          <a:p>
            <a:pPr>
              <a:buFontTx/>
              <a:buChar char="-"/>
            </a:pP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Summary!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53000"/>
          </a:xfrm>
        </p:spPr>
        <p:txBody>
          <a:bodyPr>
            <a:normAutofit fontScale="85000" lnSpcReduction="10000"/>
          </a:bodyPr>
          <a:lstStyle/>
          <a:p>
            <a:pPr>
              <a:buNone/>
            </a:pPr>
            <a:r>
              <a:rPr lang="en-US" dirty="0" smtClean="0"/>
              <a:t>	 Ingredients of learning goal-directed motor learning:</a:t>
            </a:r>
          </a:p>
          <a:p>
            <a:pPr lvl="1"/>
            <a:r>
              <a:rPr lang="en-US" dirty="0" smtClean="0"/>
              <a:t>Prediction error</a:t>
            </a:r>
          </a:p>
          <a:p>
            <a:pPr lvl="1"/>
            <a:r>
              <a:rPr lang="en-US" dirty="0" smtClean="0"/>
              <a:t>Performance error</a:t>
            </a:r>
          </a:p>
          <a:p>
            <a:pPr lvl="1"/>
            <a:r>
              <a:rPr lang="en-US" dirty="0" smtClean="0"/>
              <a:t>Reinforcement learning (to be contd.)</a:t>
            </a:r>
          </a:p>
          <a:p>
            <a:pPr lvl="1">
              <a:buNone/>
            </a:pPr>
            <a:endParaRPr lang="en-US" dirty="0" smtClean="0"/>
          </a:p>
          <a:p>
            <a:pPr lvl="1">
              <a:buNone/>
            </a:pPr>
            <a:r>
              <a:rPr lang="en-US" dirty="0" smtClean="0"/>
              <a:t>Why are songbirds an important animal model to study motor learning?</a:t>
            </a:r>
          </a:p>
          <a:p>
            <a:pPr lvl="1">
              <a:buNone/>
            </a:pPr>
            <a:endParaRPr lang="en-US" dirty="0" smtClean="0"/>
          </a:p>
          <a:p>
            <a:pPr lvl="1">
              <a:buNone/>
            </a:pPr>
            <a:r>
              <a:rPr lang="en-US" dirty="0" smtClean="0"/>
              <a:t>Supervised methods for learning :</a:t>
            </a:r>
          </a:p>
          <a:p>
            <a:pPr lvl="1">
              <a:buNone/>
            </a:pPr>
            <a:r>
              <a:rPr lang="en-US" dirty="0" smtClean="0"/>
              <a:t>	</a:t>
            </a:r>
            <a:r>
              <a:rPr lang="en-US" dirty="0" smtClean="0"/>
              <a:t>a) Forward Models</a:t>
            </a:r>
          </a:p>
          <a:p>
            <a:pPr lvl="1">
              <a:buNone/>
            </a:pPr>
            <a:r>
              <a:rPr lang="en-US" dirty="0" smtClean="0"/>
              <a:t>	</a:t>
            </a:r>
            <a:r>
              <a:rPr lang="en-US" dirty="0" smtClean="0"/>
              <a:t>b) Inverse Models</a:t>
            </a:r>
          </a:p>
          <a:p>
            <a:pPr lvl="1">
              <a:buNone/>
            </a:pPr>
            <a:r>
              <a:rPr lang="en-US" dirty="0" smtClean="0"/>
              <a:t>	</a:t>
            </a:r>
            <a:endParaRPr lang="en-US" dirty="0" smtClean="0"/>
          </a:p>
          <a:p>
            <a:pPr lvl="1">
              <a:buNone/>
            </a:pPr>
            <a:endParaRPr lang="en-US" dirty="0" smtClean="0"/>
          </a:p>
          <a:p>
            <a:pPr lvl="1"/>
            <a:endParaRPr lang="en-IN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4191000"/>
            <a:ext cx="8229600" cy="2667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endParaRPr kumimoji="0" lang="en-US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4191000"/>
            <a:ext cx="8229600" cy="1143000"/>
          </a:xfrm>
        </p:spPr>
        <p:txBody>
          <a:bodyPr>
            <a:noAutofit/>
          </a:bodyPr>
          <a:lstStyle/>
          <a:p>
            <a:r>
              <a:rPr lang="en-US" sz="3200" dirty="0" smtClean="0"/>
              <a:t>What are the theoretical and biological mechanisms that support learning of such behaviors? </a:t>
            </a:r>
            <a:endParaRPr lang="en-US" sz="320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09600" y="4572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What is goal directed behavior? And how can it be</a:t>
            </a:r>
            <a:r>
              <a:rPr kumimoji="0" lang="en-US" sz="32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learned?</a:t>
            </a:r>
            <a:endParaRPr kumimoji="0" lang="en-US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609600" y="22860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Why study bird song to</a:t>
            </a:r>
            <a:r>
              <a:rPr kumimoji="0" lang="en-US" sz="32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understand learned behavior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?</a:t>
            </a:r>
            <a:r>
              <a:rPr kumimoji="0" lang="en-US" sz="32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endParaRPr kumimoji="0" lang="en-US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buNone/>
            </a:pPr>
            <a:r>
              <a:rPr lang="en-US" sz="1800" dirty="0" smtClean="0"/>
              <a:t>REFERENCES</a:t>
            </a:r>
          </a:p>
          <a:p>
            <a:endParaRPr lang="en-US" sz="1800" dirty="0"/>
          </a:p>
          <a:p>
            <a:r>
              <a:rPr lang="en-US" sz="1800" dirty="0" err="1" smtClean="0"/>
              <a:t>Konishi</a:t>
            </a:r>
            <a:r>
              <a:rPr lang="en-US" sz="1800" dirty="0" smtClean="0"/>
              <a:t> M. 1963. The role of auditory feedback in the vocal behavior of the domestic fowl. Z.Tierpsychol.20:349–67</a:t>
            </a:r>
          </a:p>
          <a:p>
            <a:r>
              <a:rPr lang="en-US" sz="1800" dirty="0" err="1" smtClean="0"/>
              <a:t>Doupe</a:t>
            </a:r>
            <a:r>
              <a:rPr lang="en-US" sz="1800" dirty="0" smtClean="0"/>
              <a:t> A.J., </a:t>
            </a:r>
            <a:r>
              <a:rPr lang="en-US" sz="1800" dirty="0" err="1" smtClean="0"/>
              <a:t>Kuhl</a:t>
            </a:r>
            <a:r>
              <a:rPr lang="en-US" sz="1800" dirty="0" smtClean="0"/>
              <a:t> P.K. 1999. Birdsong and human speech: Common themes and Mechanisms.  </a:t>
            </a:r>
            <a:r>
              <a:rPr lang="en-US" sz="1800" dirty="0" err="1" smtClean="0"/>
              <a:t>Annu</a:t>
            </a:r>
            <a:r>
              <a:rPr lang="en-US" sz="1800" dirty="0" smtClean="0"/>
              <a:t>. Rev. </a:t>
            </a:r>
            <a:r>
              <a:rPr lang="en-US" sz="1800" dirty="0" err="1" smtClean="0"/>
              <a:t>Neurosci</a:t>
            </a:r>
            <a:r>
              <a:rPr lang="en-US" sz="1800" dirty="0" smtClean="0"/>
              <a:t>. 22:567-631</a:t>
            </a:r>
          </a:p>
          <a:p>
            <a:r>
              <a:rPr lang="en-US" sz="1800" dirty="0" smtClean="0"/>
              <a:t>Catchpole C.K., Slater P.J.B. 1995. Birdsong: Biological themes and variations. Cambridge, UK: Cambridge Univ. Press.</a:t>
            </a:r>
          </a:p>
          <a:p>
            <a:r>
              <a:rPr lang="en-US" sz="1800" dirty="0" err="1" smtClean="0"/>
              <a:t>Shadmehr</a:t>
            </a:r>
            <a:r>
              <a:rPr lang="en-US" sz="1800" dirty="0" smtClean="0"/>
              <a:t> R., Muss-</a:t>
            </a:r>
            <a:r>
              <a:rPr lang="en-US" sz="1800" dirty="0" err="1" smtClean="0"/>
              <a:t>Ivaldi</a:t>
            </a:r>
            <a:r>
              <a:rPr lang="en-US" sz="1800" dirty="0" smtClean="0"/>
              <a:t> F.A. 1994. Adaptive representation of dynamics during learning of a motor task. J Neuroscience 14, 3208-3224.</a:t>
            </a:r>
          </a:p>
          <a:p>
            <a:r>
              <a:rPr lang="en-US" sz="1800" dirty="0" smtClean="0"/>
              <a:t>Sober S.J., </a:t>
            </a:r>
            <a:r>
              <a:rPr lang="en-US" sz="1800" dirty="0" err="1" smtClean="0"/>
              <a:t>Brainard</a:t>
            </a:r>
            <a:r>
              <a:rPr lang="en-US" sz="1800" dirty="0" smtClean="0"/>
              <a:t> M.S. 2012. Vocal learning is constrained by the statistics of </a:t>
            </a:r>
            <a:r>
              <a:rPr lang="en-US" sz="1800" dirty="0" err="1" smtClean="0"/>
              <a:t>sensorimotor</a:t>
            </a:r>
            <a:r>
              <a:rPr lang="en-US" sz="1800" dirty="0" smtClean="0"/>
              <a:t> experience. Proc. Nat. Acad. Sci. America. 109(51): 21099-21103.</a:t>
            </a:r>
          </a:p>
          <a:p>
            <a:r>
              <a:rPr lang="en-US" sz="1800" dirty="0" err="1" smtClean="0"/>
              <a:t>Tumer</a:t>
            </a:r>
            <a:r>
              <a:rPr lang="en-US" sz="1800" dirty="0" smtClean="0"/>
              <a:t> E.C., </a:t>
            </a:r>
            <a:r>
              <a:rPr lang="en-US" sz="1800" dirty="0" err="1" smtClean="0"/>
              <a:t>Brainard</a:t>
            </a:r>
            <a:r>
              <a:rPr lang="en-US" sz="1800" dirty="0" smtClean="0"/>
              <a:t> M.S. 2007. Performance variability enables adaptive plasticity of “crystallized” adult birdsong. Nature 450(173): 1240-1244.</a:t>
            </a:r>
          </a:p>
          <a:p>
            <a:r>
              <a:rPr lang="en-US" sz="1800" dirty="0" smtClean="0"/>
              <a:t>Jordan M.I., </a:t>
            </a:r>
            <a:r>
              <a:rPr lang="en-US" sz="1800" dirty="0" err="1" smtClean="0"/>
              <a:t>Rumelhart</a:t>
            </a:r>
            <a:r>
              <a:rPr lang="en-US" sz="1800" dirty="0" smtClean="0"/>
              <a:t> D.E. 1992. Forward Models: Supervised learning through a Distal teacher. Cognitive Science 16:307-354.</a:t>
            </a:r>
          </a:p>
          <a:p>
            <a:r>
              <a:rPr lang="en-US" sz="1800" dirty="0" err="1" smtClean="0"/>
              <a:t>Hanuschkin</a:t>
            </a:r>
            <a:r>
              <a:rPr lang="en-US" sz="1800" dirty="0" smtClean="0"/>
              <a:t> A., </a:t>
            </a:r>
            <a:r>
              <a:rPr lang="en-US" sz="1800" dirty="0" err="1" smtClean="0"/>
              <a:t>Ganguli</a:t>
            </a:r>
            <a:r>
              <a:rPr lang="en-US" sz="1800" dirty="0" smtClean="0"/>
              <a:t> S., </a:t>
            </a:r>
            <a:r>
              <a:rPr lang="en-US" sz="1800" dirty="0" err="1" smtClean="0"/>
              <a:t>Hahnloser</a:t>
            </a:r>
            <a:r>
              <a:rPr lang="en-US" sz="1800" dirty="0" smtClean="0"/>
              <a:t> H.R. 2013. A </a:t>
            </a:r>
            <a:r>
              <a:rPr lang="en-US" sz="1800" dirty="0" err="1" smtClean="0"/>
              <a:t>Hebbian</a:t>
            </a:r>
            <a:r>
              <a:rPr lang="en-US" sz="1800" dirty="0" smtClean="0"/>
              <a:t> learning rule gives rise to mirror neurons and links them to control theoretic inverse models. Front. Neural Circuits 7: 106.</a:t>
            </a:r>
          </a:p>
          <a:p>
            <a:endParaRPr lang="en-US" sz="1800" dirty="0" smtClean="0"/>
          </a:p>
          <a:p>
            <a:endParaRPr lang="en-US" sz="1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What is goal directed behavior?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00600"/>
          </a:xfrm>
        </p:spPr>
        <p:txBody>
          <a:bodyPr/>
          <a:lstStyle/>
          <a:p>
            <a:r>
              <a:rPr lang="en-US" sz="2000" dirty="0" smtClean="0"/>
              <a:t>Actions performed by agents in an environment to achieve a </a:t>
            </a:r>
            <a:r>
              <a:rPr lang="en-US" sz="2000" i="1" dirty="0" smtClean="0"/>
              <a:t>desired</a:t>
            </a:r>
            <a:r>
              <a:rPr lang="en-US" sz="2000" dirty="0" smtClean="0"/>
              <a:t> outcome (goal)</a:t>
            </a:r>
          </a:p>
          <a:p>
            <a:pPr lvl="1"/>
            <a:r>
              <a:rPr lang="en-US" sz="2000" dirty="0" smtClean="0"/>
              <a:t>What kind of goals? Usually construed as a “reduction in error” or a “maximization of reward”</a:t>
            </a:r>
          </a:p>
          <a:p>
            <a:pPr lvl="1"/>
            <a:r>
              <a:rPr lang="en-US" sz="2000" dirty="0" smtClean="0"/>
              <a:t>What is </a:t>
            </a:r>
            <a:r>
              <a:rPr lang="en-US" sz="2000" b="1" dirty="0" smtClean="0"/>
              <a:t>not</a:t>
            </a:r>
            <a:r>
              <a:rPr lang="en-US" sz="2000" dirty="0" smtClean="0"/>
              <a:t> goal directed behavior? </a:t>
            </a:r>
          </a:p>
          <a:p>
            <a:pPr lvl="2">
              <a:buNone/>
            </a:pPr>
            <a:r>
              <a:rPr lang="en-US" sz="2000" dirty="0" smtClean="0">
                <a:solidFill>
                  <a:srgbClr val="FF0000"/>
                </a:solidFill>
              </a:rPr>
              <a:t>Hard to find an example!   </a:t>
            </a:r>
          </a:p>
          <a:p>
            <a:pPr lvl="1">
              <a:buNone/>
            </a:pPr>
            <a:endParaRPr lang="en-US" dirty="0" smtClean="0"/>
          </a:p>
        </p:txBody>
      </p:sp>
      <p:pic>
        <p:nvPicPr>
          <p:cNvPr id="6" name="Picture 2" descr="C:\Users\songbird\Desktop\reflex-action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562600" y="4038600"/>
            <a:ext cx="3454400" cy="2590800"/>
          </a:xfrm>
          <a:prstGeom prst="rect">
            <a:avLst/>
          </a:prstGeom>
          <a:noFill/>
        </p:spPr>
      </p:pic>
      <p:pic>
        <p:nvPicPr>
          <p:cNvPr id="3075" name="Picture 3" descr="C:\Users\songbird\Desktop\bacteria.gif"/>
          <p:cNvPicPr>
            <a:picLocks noChangeAspect="1" noChangeArrowheads="1" noCrop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71600" y="4114800"/>
            <a:ext cx="3429000" cy="25527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songbird\Desktop\chameleon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90600" y="228600"/>
            <a:ext cx="3524250" cy="2819400"/>
          </a:xfrm>
          <a:prstGeom prst="rect">
            <a:avLst/>
          </a:prstGeom>
          <a:noFill/>
        </p:spPr>
      </p:pic>
      <p:pic>
        <p:nvPicPr>
          <p:cNvPr id="2050" name="Picture 2" descr="C:\Users\songbird\Desktop\crow-water-stones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10200" y="381000"/>
            <a:ext cx="2547595" cy="3168650"/>
          </a:xfrm>
          <a:prstGeom prst="rect">
            <a:avLst/>
          </a:prstGeom>
          <a:noFill/>
        </p:spPr>
      </p:pic>
      <p:pic>
        <p:nvPicPr>
          <p:cNvPr id="2051" name="Picture 3" descr="C:\Users\songbird\Desktop\jordan-jump-shot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24000" y="3276599"/>
            <a:ext cx="2286000" cy="3516923"/>
          </a:xfrm>
          <a:prstGeom prst="rect">
            <a:avLst/>
          </a:prstGeom>
          <a:noFill/>
        </p:spPr>
      </p:pic>
      <p:pic>
        <p:nvPicPr>
          <p:cNvPr id="2052" name="Picture 4" descr="C:\Users\songbird\Desktop\earl-hines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724400" y="3886200"/>
            <a:ext cx="3733800" cy="247567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How to learn a difficult motor control problem? 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Forward Models (predicting</a:t>
            </a:r>
            <a:r>
              <a:rPr lang="en-US" sz="2400" dirty="0" smtClean="0">
                <a:solidFill>
                  <a:srgbClr val="FF0000"/>
                </a:solidFill>
              </a:rPr>
              <a:t> </a:t>
            </a:r>
            <a:r>
              <a:rPr lang="en-US" sz="2400" dirty="0" smtClean="0"/>
              <a:t>the outcomes of your actions)</a:t>
            </a:r>
          </a:p>
          <a:p>
            <a:r>
              <a:rPr lang="en-US" sz="2400" dirty="0" smtClean="0"/>
              <a:t>Inverse Models (finding the actions that produced a desired outcome)</a:t>
            </a:r>
          </a:p>
          <a:p>
            <a:r>
              <a:rPr lang="en-US" sz="2400" dirty="0" smtClean="0"/>
              <a:t>Reinforcement Learning (choosing the right action to maximize reward, when “error” is not available)</a:t>
            </a:r>
            <a:endParaRPr lang="en-US" sz="2400" dirty="0"/>
          </a:p>
        </p:txBody>
      </p:sp>
      <p:pic>
        <p:nvPicPr>
          <p:cNvPr id="4099" name="Picture 3" descr="C:\Users\songbird\Desktop\robots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43200" y="3886200"/>
            <a:ext cx="3724900" cy="247875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667000"/>
            <a:ext cx="8229600" cy="1143000"/>
          </a:xfrm>
        </p:spPr>
        <p:txBody>
          <a:bodyPr>
            <a:noAutofit/>
          </a:bodyPr>
          <a:lstStyle/>
          <a:p>
            <a:r>
              <a:rPr lang="en-US" sz="3600" dirty="0" smtClean="0"/>
              <a:t>How does the brain solve (</a:t>
            </a:r>
            <a:r>
              <a:rPr lang="en-US" sz="3600" dirty="0" smtClean="0">
                <a:solidFill>
                  <a:srgbClr val="FF0000"/>
                </a:solidFill>
              </a:rPr>
              <a:t>specific</a:t>
            </a:r>
            <a:r>
              <a:rPr lang="en-US" sz="3600" dirty="0" smtClean="0"/>
              <a:t>) motor control problems?</a:t>
            </a:r>
            <a:endParaRPr lang="en-IN" sz="3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sz="2800" dirty="0" smtClean="0"/>
              <a:t>What is so special about songbirds?</a:t>
            </a:r>
            <a:endParaRPr lang="en-US" sz="2800" dirty="0"/>
          </a:p>
        </p:txBody>
      </p:sp>
      <p:pic>
        <p:nvPicPr>
          <p:cNvPr id="5122" name="Picture 2" descr="C:\Users\songbird\Desktop\song-sparrow-3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3810000"/>
            <a:ext cx="3200400" cy="2134514"/>
          </a:xfrm>
          <a:prstGeom prst="rect">
            <a:avLst/>
          </a:prstGeom>
          <a:noFill/>
        </p:spPr>
      </p:pic>
      <p:pic>
        <p:nvPicPr>
          <p:cNvPr id="5123" name="Picture 3" descr="C:\Users\songbird\Desktop\Taeniopygia_guttata_-_front_view_-_dundee_wildlife_park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86400" y="1219200"/>
            <a:ext cx="1807695" cy="3048000"/>
          </a:xfrm>
          <a:prstGeom prst="rect">
            <a:avLst/>
          </a:prstGeom>
          <a:noFill/>
        </p:spPr>
      </p:pic>
      <p:pic>
        <p:nvPicPr>
          <p:cNvPr id="5124" name="Picture 4" descr="C:\Users\songbird\Desktop\societypiedchest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48200" y="4343400"/>
            <a:ext cx="3104635" cy="2057400"/>
          </a:xfrm>
          <a:prstGeom prst="rect">
            <a:avLst/>
          </a:prstGeom>
          <a:noFill/>
        </p:spPr>
      </p:pic>
      <p:pic>
        <p:nvPicPr>
          <p:cNvPr id="5125" name="Picture 5" descr="C:\Users\songbird\Desktop\1024px-Eastern_yellow_robin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752600" y="1066800"/>
            <a:ext cx="2657475" cy="265747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Song sparrow</a:t>
            </a:r>
            <a:endParaRPr lang="en-US" dirty="0"/>
          </a:p>
        </p:txBody>
      </p:sp>
      <p:pic>
        <p:nvPicPr>
          <p:cNvPr id="4" name="songsparrow.wmv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3" cstate="print"/>
          <a:stretch>
            <a:fillRect/>
          </a:stretch>
        </p:blipFill>
        <p:spPr>
          <a:xfrm>
            <a:off x="1676400" y="1447800"/>
            <a:ext cx="6096000" cy="4572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3259</TotalTime>
  <Words>1236</Words>
  <Application>Microsoft Office PowerPoint</Application>
  <PresentationFormat>On-screen Show (4:3)</PresentationFormat>
  <Paragraphs>191</Paragraphs>
  <Slides>30</Slides>
  <Notes>2</Notes>
  <HiddenSlides>0</HiddenSlides>
  <MMClips>3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1" baseType="lpstr">
      <vt:lpstr>Office Theme</vt:lpstr>
      <vt:lpstr>Neurophysics 2015</vt:lpstr>
      <vt:lpstr>Neurophysics course details </vt:lpstr>
      <vt:lpstr>What are the theoretical and biological mechanisms that support learning of such behaviors? </vt:lpstr>
      <vt:lpstr>What is goal directed behavior?</vt:lpstr>
      <vt:lpstr>Slide 5</vt:lpstr>
      <vt:lpstr>How to learn a difficult motor control problem? </vt:lpstr>
      <vt:lpstr>How does the brain solve (specific) motor control problems?</vt:lpstr>
      <vt:lpstr>What is so special about songbirds?</vt:lpstr>
      <vt:lpstr>Song sparrow</vt:lpstr>
      <vt:lpstr>What can songbirds tell us about motor control? </vt:lpstr>
      <vt:lpstr>“Learning through practice: trial and error”</vt:lpstr>
      <vt:lpstr>Which mechanisms aid learning?</vt:lpstr>
      <vt:lpstr>1. Prediction error</vt:lpstr>
      <vt:lpstr>Motor adaptation experiments</vt:lpstr>
      <vt:lpstr>Which mechanisms aid learning?  2.  Performance error</vt:lpstr>
      <vt:lpstr>Slide 16</vt:lpstr>
      <vt:lpstr>Slide 17</vt:lpstr>
      <vt:lpstr>3. Reinforcement Learning</vt:lpstr>
      <vt:lpstr>4. Inverse Models</vt:lpstr>
      <vt:lpstr>How to find an inverse? </vt:lpstr>
      <vt:lpstr>Use performance error!</vt:lpstr>
      <vt:lpstr>Slide 22</vt:lpstr>
      <vt:lpstr>First, learn a forward model by prediction error</vt:lpstr>
      <vt:lpstr>Slide 24</vt:lpstr>
      <vt:lpstr>Direct Inverse Learning  (Hanuschkin, Ganguli, Hahnloser 2013)</vt:lpstr>
      <vt:lpstr>Algorithm for directly learning inverse</vt:lpstr>
      <vt:lpstr>Non-convexity of inverse solutions</vt:lpstr>
      <vt:lpstr>Advantages and disadvantages of the supervised learning approach</vt:lpstr>
      <vt:lpstr>Summary!</vt:lpstr>
      <vt:lpstr>Fin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Neurophysics 2015</dc:title>
  <dc:creator>songbird</dc:creator>
  <cp:lastModifiedBy>Gagan</cp:lastModifiedBy>
  <cp:revision>90</cp:revision>
  <dcterms:created xsi:type="dcterms:W3CDTF">2015-02-16T09:15:23Z</dcterms:created>
  <dcterms:modified xsi:type="dcterms:W3CDTF">2015-02-18T23:21:31Z</dcterms:modified>
</cp:coreProperties>
</file>